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375" r:id="rId2"/>
    <p:sldId id="359"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95" d="100"/>
          <a:sy n="95" d="100"/>
        </p:scale>
        <p:origin x="30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1D27-CD15-4A35-A84D-527275646834}" type="datetimeFigureOut">
              <a:rPr lang="en-US" smtClean="0"/>
              <a:t>6/26/2018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9D6C-A28B-47B1-B1E7-066B154B2ECC}" type="slidenum">
              <a:rPr lang="en-US" smtClean="0"/>
              <a:t>‹#›</a:t>
            </a:fld>
            <a:endParaRPr lang="en-US"/>
          </a:p>
        </p:txBody>
      </p:sp>
    </p:spTree>
    <p:extLst>
      <p:ext uri="{BB962C8B-B14F-4D97-AF65-F5344CB8AC3E}">
        <p14:creationId xmlns:p14="http://schemas.microsoft.com/office/powerpoint/2010/main" val="12871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67061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42340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7720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82541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19696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012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4ACD6-0F62-4E2F-AE5C-98C3BF352657}"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7012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4ACD6-0F62-4E2F-AE5C-98C3BF352657}"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9377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4ACD6-0F62-4E2F-AE5C-98C3BF352657}"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353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27374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25971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954ACD6-0F62-4E2F-AE5C-98C3BF352657}" type="datetimeFigureOut">
              <a:rPr lang="en-US" smtClean="0"/>
              <a:t>6/26/2018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FDA3ED-BA59-4B58-8479-C11884C29C67}" type="slidenum">
              <a:rPr lang="en-US" smtClean="0"/>
              <a:t>‹#›</a:t>
            </a:fld>
            <a:endParaRPr lang="en-US"/>
          </a:p>
        </p:txBody>
      </p:sp>
    </p:spTree>
    <p:extLst>
      <p:ext uri="{BB962C8B-B14F-4D97-AF65-F5344CB8AC3E}">
        <p14:creationId xmlns:p14="http://schemas.microsoft.com/office/powerpoint/2010/main" val="60511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www.office.com/busin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82391" y="200025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2C848093-60AF-4157-B253-E0855C6F69CD}"/>
              </a:ext>
            </a:extLst>
          </p:cNvPr>
          <p:cNvSpPr txBox="1"/>
          <p:nvPr/>
        </p:nvSpPr>
        <p:spPr>
          <a:xfrm>
            <a:off x="273363" y="829194"/>
            <a:ext cx="2282703" cy="1015663"/>
          </a:xfrm>
          <a:prstGeom prst="rect">
            <a:avLst/>
          </a:prstGeom>
          <a:noFill/>
        </p:spPr>
        <p:txBody>
          <a:bodyPr wrap="square" rtlCol="0">
            <a:spAutoFit/>
          </a:bodyPr>
          <a:lstStyle/>
          <a:p>
            <a:r>
              <a:rPr lang="en-US" sz="2000">
                <a:solidFill>
                  <a:srgbClr val="D83B01"/>
                </a:solidFill>
                <a:latin typeface="Segoe UI Semibold" panose="020B0702040204020203" pitchFamily="34" charset="0"/>
                <a:cs typeface="Segoe UI Semibold" panose="020B0702040204020203" pitchFamily="34" charset="0"/>
              </a:rPr>
              <a:t>Office 365 </a:t>
            </a:r>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vs.</a:t>
            </a:r>
            <a:br>
              <a:rPr lang="en-US" sz="2000">
                <a:solidFill>
                  <a:schemeClr val="tx1">
                    <a:lumMod val="65000"/>
                    <a:lumOff val="35000"/>
                  </a:schemeClr>
                </a:solidFill>
                <a:latin typeface="Segoe UI Semibold" panose="020B0702040204020203" pitchFamily="34" charset="0"/>
                <a:cs typeface="Segoe UI Semibold" panose="020B0702040204020203" pitchFamily="34" charset="0"/>
              </a:rPr>
            </a:br>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Workplace by Facebook</a:t>
            </a:r>
          </a:p>
        </p:txBody>
      </p:sp>
      <p:pic>
        <p:nvPicPr>
          <p:cNvPr id="6" name="Picture 5" descr="A group of people sitting at a table using a computer&#10;&#10;Description generated with very high confidence">
            <a:extLst>
              <a:ext uri="{FF2B5EF4-FFF2-40B4-BE49-F238E27FC236}">
                <a16:creationId xmlns:a16="http://schemas.microsoft.com/office/drawing/2014/main" id="{EBE8BDAB-FAF1-4C40-A645-3D937396D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30" y="1144"/>
            <a:ext cx="4013200" cy="2674798"/>
          </a:xfrm>
          <a:prstGeom prst="rect">
            <a:avLst/>
          </a:prstGeom>
        </p:spPr>
      </p:pic>
      <p:sp>
        <p:nvSpPr>
          <p:cNvPr id="5" name="Rectangle 4">
            <a:extLst>
              <a:ext uri="{FF2B5EF4-FFF2-40B4-BE49-F238E27FC236}">
                <a16:creationId xmlns:a16="http://schemas.microsoft.com/office/drawing/2014/main" id="{AA4DC67E-9082-4D3A-B56B-E15D324E8EC5}"/>
              </a:ext>
            </a:extLst>
          </p:cNvPr>
          <p:cNvSpPr/>
          <p:nvPr/>
        </p:nvSpPr>
        <p:spPr>
          <a:xfrm>
            <a:off x="2067" y="2210551"/>
            <a:ext cx="6867694" cy="865901"/>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r>
              <a:rPr lang="en-US" sz="1400" dirty="0">
                <a:latin typeface="Segoe UI" panose="020B0502040204020203" pitchFamily="34" charset="0"/>
                <a:cs typeface="Segoe UI" panose="020B0502040204020203" pitchFamily="34" charset="0"/>
              </a:rPr>
              <a:t>Office 365 is in a category by itself, offering you features and capabilities designed for your business that Workplace by Facebook simply does not have. We won’t turn your workplace into a social network.</a:t>
            </a:r>
          </a:p>
        </p:txBody>
      </p:sp>
      <p:sp>
        <p:nvSpPr>
          <p:cNvPr id="2" name="Rectangle 1">
            <a:extLst>
              <a:ext uri="{FF2B5EF4-FFF2-40B4-BE49-F238E27FC236}">
                <a16:creationId xmlns:a16="http://schemas.microsoft.com/office/drawing/2014/main" id="{C87D0CCE-8128-4EB1-9F2E-A84DF8F91720}"/>
              </a:ext>
            </a:extLst>
          </p:cNvPr>
          <p:cNvSpPr/>
          <p:nvPr/>
        </p:nvSpPr>
        <p:spPr>
          <a:xfrm>
            <a:off x="285813" y="3179977"/>
            <a:ext cx="6259736" cy="1988686"/>
          </a:xfrm>
          <a:prstGeom prst="rect">
            <a:avLst/>
          </a:prstGeom>
        </p:spPr>
        <p:txBody>
          <a:bodyPr wrap="square">
            <a:spAutoFit/>
          </a:bodyPr>
          <a:lstStyle/>
          <a:p>
            <a:pPr>
              <a:lnSpc>
                <a:spcPts val="1400"/>
              </a:lnSpc>
              <a:spcAft>
                <a:spcPts val="600"/>
              </a:spcAft>
            </a:pPr>
            <a:r>
              <a:rPr lang="en-US" sz="1050" dirty="0">
                <a:solidFill>
                  <a:schemeClr val="tx1">
                    <a:lumMod val="65000"/>
                    <a:lumOff val="35000"/>
                  </a:schemeClr>
                </a:solidFill>
                <a:latin typeface="Segoe UI" panose="020B0502040204020203" pitchFamily="34" charset="0"/>
                <a:cs typeface="Segoe UI" panose="020B0502040204020203" pitchFamily="34" charset="0"/>
              </a:rPr>
              <a:t>Office 365 helps you with every task, from online meetings to chat—a solution that combines creating, communicating, and co-authoring to help you work better together. Microsoft Teams is integrated in and across Office 365 apps and services you already use, like Word, Excel, and Outlook. This level of integration is not possible with Workplace by Facebook as it relies on third-party add-ons for many important capabilities. Integrating third party solutions increases support costs, and introducing risk.</a:t>
            </a:r>
          </a:p>
          <a:p>
            <a:pPr>
              <a:lnSpc>
                <a:spcPts val="1400"/>
              </a:lnSpc>
              <a:spcAft>
                <a:spcPts val="300"/>
              </a:spcAft>
            </a:pPr>
            <a:r>
              <a:rPr lang="en-US" sz="1050" dirty="0">
                <a:solidFill>
                  <a:schemeClr val="tx1">
                    <a:lumMod val="65000"/>
                    <a:lumOff val="35000"/>
                  </a:schemeClr>
                </a:solidFill>
                <a:latin typeface="Segoe UI" panose="020B0502040204020203" pitchFamily="34" charset="0"/>
                <a:cs typeface="Segoe UI" panose="020B0502040204020203" pitchFamily="34" charset="0"/>
              </a:rPr>
              <a:t>Workplace by Facebook lacks the rich, full-featured experience that Office 365 users get, including customizable workspaces for every team, smarter email, real-time co-authoring in Office applications with all authors in Office 2016 or Office online. </a:t>
            </a:r>
          </a:p>
          <a:p>
            <a:pPr>
              <a:lnSpc>
                <a:spcPts val="1400"/>
              </a:lnSpc>
            </a:pPr>
            <a:r>
              <a:rPr lang="en-US" sz="1050" dirty="0">
                <a:solidFill>
                  <a:schemeClr val="tx1">
                    <a:lumMod val="65000"/>
                    <a:lumOff val="35000"/>
                  </a:schemeClr>
                </a:solidFill>
                <a:latin typeface="Segoe UI" panose="020B0502040204020203" pitchFamily="34" charset="0"/>
                <a:cs typeface="Segoe UI" panose="020B0502040204020203" pitchFamily="34" charset="0"/>
              </a:rPr>
              <a:t>Also, Microsoft doesn’t share your data with any 3rd party providers and we do not use it for any advertising purposes. This is our commitment to you.</a:t>
            </a:r>
          </a:p>
        </p:txBody>
      </p:sp>
      <p:pic>
        <p:nvPicPr>
          <p:cNvPr id="65" name="Picture 64">
            <a:extLst>
              <a:ext uri="{FF2B5EF4-FFF2-40B4-BE49-F238E27FC236}">
                <a16:creationId xmlns:a16="http://schemas.microsoft.com/office/drawing/2014/main" id="{F30CB36C-5379-45FB-985C-3C5D0B6D858A}"/>
              </a:ext>
            </a:extLst>
          </p:cNvPr>
          <p:cNvPicPr>
            <a:picLocks noChangeAspect="1"/>
          </p:cNvPicPr>
          <p:nvPr/>
        </p:nvPicPr>
        <p:blipFill>
          <a:blip r:embed="rId3"/>
          <a:stretch>
            <a:fillRect/>
          </a:stretch>
        </p:blipFill>
        <p:spPr>
          <a:xfrm>
            <a:off x="357546" y="0"/>
            <a:ext cx="1173021" cy="832894"/>
          </a:xfrm>
          <a:prstGeom prst="rect">
            <a:avLst/>
          </a:prstGeom>
        </p:spPr>
      </p:pic>
      <p:sp>
        <p:nvSpPr>
          <p:cNvPr id="36" name="Rectangle 35">
            <a:extLst>
              <a:ext uri="{FF2B5EF4-FFF2-40B4-BE49-F238E27FC236}">
                <a16:creationId xmlns:a16="http://schemas.microsoft.com/office/drawing/2014/main" id="{A1E5A93B-E5B3-49E0-9025-27FFBFE93B3E}"/>
              </a:ext>
            </a:extLst>
          </p:cNvPr>
          <p:cNvSpPr/>
          <p:nvPr/>
        </p:nvSpPr>
        <p:spPr>
          <a:xfrm>
            <a:off x="0" y="5187952"/>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7BB3C037-A2ED-47DE-94B5-DF05996FE7D3}"/>
              </a:ext>
            </a:extLst>
          </p:cNvPr>
          <p:cNvSpPr txBox="1">
            <a:spLocks/>
          </p:cNvSpPr>
          <p:nvPr/>
        </p:nvSpPr>
        <p:spPr>
          <a:xfrm>
            <a:off x="392597" y="5314074"/>
            <a:ext cx="5599244" cy="304079"/>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D6235"/>
                </a:solidFill>
              </a:rPr>
              <a:t>Office 365 Business Premium also includes:</a:t>
            </a:r>
            <a:r>
              <a:rPr lang="en-US">
                <a:solidFill>
                  <a:schemeClr val="tx1"/>
                </a:solidFill>
              </a:rPr>
              <a:t> </a:t>
            </a:r>
          </a:p>
        </p:txBody>
      </p:sp>
      <p:sp>
        <p:nvSpPr>
          <p:cNvPr id="77" name="Rectangle 76">
            <a:extLst>
              <a:ext uri="{FF2B5EF4-FFF2-40B4-BE49-F238E27FC236}">
                <a16:creationId xmlns:a16="http://schemas.microsoft.com/office/drawing/2014/main" id="{CEFEC7BA-5B71-4037-8D3E-49FC5776325C}"/>
              </a:ext>
            </a:extLst>
          </p:cNvPr>
          <p:cNvSpPr/>
          <p:nvPr/>
        </p:nvSpPr>
        <p:spPr>
          <a:xfrm>
            <a:off x="0" y="5196269"/>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itle 1">
            <a:extLst>
              <a:ext uri="{FF2B5EF4-FFF2-40B4-BE49-F238E27FC236}">
                <a16:creationId xmlns:a16="http://schemas.microsoft.com/office/drawing/2014/main" id="{F9A32BA8-526E-44F7-B01D-3BAD71EAD600}"/>
              </a:ext>
            </a:extLst>
          </p:cNvPr>
          <p:cNvSpPr txBox="1">
            <a:spLocks/>
          </p:cNvSpPr>
          <p:nvPr/>
        </p:nvSpPr>
        <p:spPr>
          <a:xfrm>
            <a:off x="392597" y="5314074"/>
            <a:ext cx="5489218" cy="306911"/>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83B01"/>
                </a:solidFill>
              </a:rPr>
              <a:t>Office 365 Business Premium also includes:</a:t>
            </a:r>
            <a:r>
              <a:rPr lang="en-US">
                <a:solidFill>
                  <a:srgbClr val="D83B01"/>
                </a:solidFill>
              </a:rPr>
              <a:t> </a:t>
            </a:r>
          </a:p>
        </p:txBody>
      </p:sp>
      <p:graphicFrame>
        <p:nvGraphicFramePr>
          <p:cNvPr id="40" name="Table 39">
            <a:extLst>
              <a:ext uri="{FF2B5EF4-FFF2-40B4-BE49-F238E27FC236}">
                <a16:creationId xmlns:a16="http://schemas.microsoft.com/office/drawing/2014/main" id="{D1408730-D1E3-4036-B674-59B115108369}"/>
              </a:ext>
            </a:extLst>
          </p:cNvPr>
          <p:cNvGraphicFramePr>
            <a:graphicFrameLocks noGrp="1"/>
          </p:cNvGraphicFramePr>
          <p:nvPr>
            <p:extLst/>
          </p:nvPr>
        </p:nvGraphicFramePr>
        <p:xfrm>
          <a:off x="823335" y="5620985"/>
          <a:ext cx="5673582" cy="3307080"/>
        </p:xfrm>
        <a:graphic>
          <a:graphicData uri="http://schemas.openxmlformats.org/drawingml/2006/table">
            <a:tbl>
              <a:tblPr>
                <a:tableStyleId>{2D5ABB26-0587-4C30-8999-92F81FD0307C}</a:tableStyleId>
              </a:tblPr>
              <a:tblGrid>
                <a:gridCol w="5673582">
                  <a:extLst>
                    <a:ext uri="{9D8B030D-6E8A-4147-A177-3AD203B41FA5}">
                      <a16:colId xmlns:a16="http://schemas.microsoft.com/office/drawing/2014/main" val="1867268104"/>
                    </a:ext>
                  </a:extLst>
                </a:gridCol>
              </a:tblGrid>
              <a:tr h="551180">
                <a:tc>
                  <a:txBody>
                    <a:bodyPr/>
                    <a:lstStyle/>
                    <a:p>
                      <a:pPr>
                        <a:lnSpc>
                          <a:spcPct val="107000"/>
                        </a:lnSpc>
                        <a:defRPr/>
                      </a:pPr>
                      <a:r>
                        <a:rPr lang="en-US" sz="900" b="1">
                          <a:solidFill>
                            <a:schemeClr val="tx1">
                              <a:lumMod val="65000"/>
                              <a:lumOff val="35000"/>
                            </a:schemeClr>
                          </a:solidFill>
                          <a:latin typeface="Segoe UI" panose="020B0502040204020203" pitchFamily="34" charset="0"/>
                          <a:cs typeface="Segoe UI" panose="020B0502040204020203" pitchFamily="34" charset="0"/>
                        </a:rPr>
                        <a:t>Office apps</a:t>
                      </a:r>
                      <a:br>
                        <a:rPr lang="en-US" sz="900" b="1">
                          <a:solidFill>
                            <a:schemeClr val="tx1">
                              <a:lumMod val="65000"/>
                              <a:lumOff val="35000"/>
                            </a:schemeClr>
                          </a:solidFill>
                          <a:cs typeface="Segoe UI" panose="020B0502040204020203" pitchFamily="34" charset="0"/>
                        </a:rPr>
                      </a:br>
                      <a:r>
                        <a:rPr lang="en-US" sz="900" kern="0">
                          <a:solidFill>
                            <a:schemeClr val="tx1">
                              <a:lumMod val="65000"/>
                              <a:lumOff val="35000"/>
                            </a:schemeClr>
                          </a:solidFill>
                          <a:latin typeface="Segoe UI" panose="020B0502040204020203" pitchFamily="34" charset="0"/>
                          <a:ea typeface="Calibri" panose="020F0502020204030204" pitchFamily="34" charset="0"/>
                          <a:cs typeface="Segoe UI" panose="020B0502040204020203" pitchFamily="34" charset="0"/>
                        </a:rPr>
                        <a:t>Get the Office apps (Word, Excel, Outlook, PowerPoint and OneNote) installed across PCs, Macs, tablets and mobile devices. </a:t>
                      </a:r>
                      <a:endParaRPr lang="en-US" sz="900" kern="0">
                        <a:solidFill>
                          <a:schemeClr val="tx1">
                            <a:lumMod val="65000"/>
                            <a:lumOff val="35000"/>
                          </a:schemeClr>
                        </a:solidFill>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77846110"/>
                  </a:ext>
                </a:extLst>
              </a:tr>
              <a:tr h="551180">
                <a:tc>
                  <a:txBody>
                    <a:bodyPr/>
                    <a:lstStyle/>
                    <a:p>
                      <a:pPr>
                        <a:spcAft>
                          <a:spcPts val="200"/>
                        </a:spcAft>
                      </a:pPr>
                      <a:r>
                        <a:rPr lang="en-US" sz="950" b="1">
                          <a:solidFill>
                            <a:schemeClr val="tx1">
                              <a:lumMod val="65000"/>
                              <a:lumOff val="35000"/>
                            </a:schemeClr>
                          </a:solidFill>
                          <a:latin typeface="Segoe UI" panose="020B0502040204020203" pitchFamily="34" charset="0"/>
                          <a:cs typeface="Segoe UI" panose="020B0502040204020203" pitchFamily="34" charset="0"/>
                        </a:rPr>
                        <a:t>Email and calendaring </a:t>
                      </a:r>
                      <a:br>
                        <a:rPr lang="en-US" sz="950" b="1">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a:t>
                      </a:r>
                    </a:p>
                  </a:txBody>
                  <a:tcPr anchor="ctr"/>
                </a:tc>
                <a:extLst>
                  <a:ext uri="{0D108BD9-81ED-4DB2-BD59-A6C34878D82A}">
                    <a16:rowId xmlns:a16="http://schemas.microsoft.com/office/drawing/2014/main" val="85169604"/>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 and meet online</a:t>
                      </a:r>
                      <a:endParaRPr lang="en-US" sz="1000">
                        <a:solidFill>
                          <a:schemeClr val="tx1">
                            <a:lumMod val="65000"/>
                            <a:lumOff val="35000"/>
                          </a:schemeClr>
                        </a:solidFill>
                      </a:endParaRPr>
                    </a:p>
                    <a:p>
                      <a:r>
                        <a:rPr lang="en-US" sz="950">
                          <a:solidFill>
                            <a:schemeClr val="tx1">
                              <a:lumMod val="65000"/>
                              <a:lumOff val="35000"/>
                            </a:schemeClr>
                          </a:solidFill>
                          <a:latin typeface="Segoe UI" panose="020B0502040204020203" pitchFamily="34" charset="0"/>
                          <a:cs typeface="Segoe UI" panose="020B0502040204020203" pitchFamily="34" charset="0"/>
                        </a:rPr>
                        <a:t>Host online meetings with instant messaging, screen sharing and HD video conferencing. </a:t>
                      </a:r>
                    </a:p>
                  </a:txBody>
                  <a:tcPr anchor="ctr"/>
                </a:tc>
                <a:extLst>
                  <a:ext uri="{0D108BD9-81ED-4DB2-BD59-A6C34878D82A}">
                    <a16:rowId xmlns:a16="http://schemas.microsoft.com/office/drawing/2014/main" val="4218697330"/>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Workflow automation</a:t>
                      </a:r>
                      <a:br>
                        <a:rPr lang="en-US" sz="950">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Automate your business processes by building workflows between apps and services to get notifications, synchronize files, collect data, and more with Microsoft Flow – no coding required. </a:t>
                      </a:r>
                    </a:p>
                  </a:txBody>
                  <a:tcPr anchor="ctr"/>
                </a:tc>
                <a:extLst>
                  <a:ext uri="{0D108BD9-81ED-4DB2-BD59-A6C34878D82A}">
                    <a16:rowId xmlns:a16="http://schemas.microsoft.com/office/drawing/2014/main" val="1401250972"/>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Easy Administration</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Deploy and manage Office 365 across your company, no IT expertise required. You can add and remove users in minutes</a:t>
                      </a:r>
                      <a:endParaRPr lang="en-US" sz="950" kern="0" noProof="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666625528"/>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Reliability </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950" kern="0" dirty="0">
                        <a:solidFill>
                          <a:schemeClr val="tx1">
                            <a:lumMod val="65000"/>
                            <a:lumOff val="35000"/>
                          </a:schemeClr>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100970079"/>
                  </a:ext>
                </a:extLst>
              </a:tr>
            </a:tbl>
          </a:graphicData>
        </a:graphic>
      </p:graphicFrame>
      <p:pic>
        <p:nvPicPr>
          <p:cNvPr id="41" name="Picture 40">
            <a:extLst>
              <a:ext uri="{FF2B5EF4-FFF2-40B4-BE49-F238E27FC236}">
                <a16:creationId xmlns:a16="http://schemas.microsoft.com/office/drawing/2014/main" id="{0993FCC2-75D8-41F6-A4DC-2C6AC9FC7FFF}"/>
              </a:ext>
            </a:extLst>
          </p:cNvPr>
          <p:cNvPicPr>
            <a:picLocks noChangeAspect="1"/>
          </p:cNvPicPr>
          <p:nvPr/>
        </p:nvPicPr>
        <p:blipFill>
          <a:blip r:embed="rId4">
            <a:duotone>
              <a:prstClr val="black"/>
              <a:srgbClr val="D83B01">
                <a:tint val="45000"/>
                <a:satMod val="400000"/>
              </a:srgbClr>
            </a:duotone>
            <a:extLst>
              <a:ext uri="{28A0092B-C50C-407E-A947-70E740481C1C}">
                <a14:useLocalDpi xmlns:a14="http://schemas.microsoft.com/office/drawing/2010/main" val="0"/>
              </a:ext>
            </a:extLst>
          </a:blip>
          <a:stretch>
            <a:fillRect/>
          </a:stretch>
        </p:blipFill>
        <p:spPr>
          <a:xfrm>
            <a:off x="358896" y="5788867"/>
            <a:ext cx="365760" cy="266007"/>
          </a:xfrm>
          <a:prstGeom prst="rect">
            <a:avLst/>
          </a:prstGeom>
        </p:spPr>
      </p:pic>
      <p:pic>
        <p:nvPicPr>
          <p:cNvPr id="42" name="Picture 41">
            <a:extLst>
              <a:ext uri="{FF2B5EF4-FFF2-40B4-BE49-F238E27FC236}">
                <a16:creationId xmlns:a16="http://schemas.microsoft.com/office/drawing/2014/main" id="{3F21AD6A-3A11-45AF-B615-4C2632648649}"/>
              </a:ext>
            </a:extLst>
          </p:cNvPr>
          <p:cNvPicPr>
            <a:picLocks noChangeAspect="1"/>
          </p:cNvPicPr>
          <p:nvPr/>
        </p:nvPicPr>
        <p:blipFill>
          <a:blip r:embed="rId5">
            <a:duotone>
              <a:prstClr val="black"/>
              <a:schemeClr val="tx2">
                <a:tint val="45000"/>
                <a:satMod val="400000"/>
              </a:schemeClr>
            </a:duotone>
          </a:blip>
          <a:stretch>
            <a:fillRect/>
          </a:stretch>
        </p:blipFill>
        <p:spPr>
          <a:xfrm>
            <a:off x="285813" y="6857765"/>
            <a:ext cx="451734" cy="305789"/>
          </a:xfrm>
          <a:prstGeom prst="rect">
            <a:avLst/>
          </a:prstGeom>
        </p:spPr>
      </p:pic>
      <p:pic>
        <p:nvPicPr>
          <p:cNvPr id="43" name="Picture 42">
            <a:extLst>
              <a:ext uri="{FF2B5EF4-FFF2-40B4-BE49-F238E27FC236}">
                <a16:creationId xmlns:a16="http://schemas.microsoft.com/office/drawing/2014/main" id="{F0B2E381-F106-4215-A019-995EA71DA98C}"/>
              </a:ext>
            </a:extLst>
          </p:cNvPr>
          <p:cNvPicPr>
            <a:picLocks noChangeAspect="1"/>
          </p:cNvPicPr>
          <p:nvPr/>
        </p:nvPicPr>
        <p:blipFill>
          <a:blip r:embed="rId6">
            <a:duotone>
              <a:prstClr val="black"/>
              <a:schemeClr val="tx2">
                <a:tint val="45000"/>
                <a:satMod val="400000"/>
              </a:schemeClr>
            </a:duotone>
          </a:blip>
          <a:stretch>
            <a:fillRect/>
          </a:stretch>
        </p:blipFill>
        <p:spPr>
          <a:xfrm>
            <a:off x="331348" y="7956753"/>
            <a:ext cx="418557" cy="333588"/>
          </a:xfrm>
          <a:prstGeom prst="rect">
            <a:avLst/>
          </a:prstGeom>
        </p:spPr>
      </p:pic>
      <p:pic>
        <p:nvPicPr>
          <p:cNvPr id="44" name="Picture 43" descr="A close up of a sign&#10;&#10;Description generated with high confidence">
            <a:extLst>
              <a:ext uri="{FF2B5EF4-FFF2-40B4-BE49-F238E27FC236}">
                <a16:creationId xmlns:a16="http://schemas.microsoft.com/office/drawing/2014/main" id="{F080A812-E9D1-4626-A890-B76EBD179812}"/>
              </a:ext>
            </a:extLst>
          </p:cNvPr>
          <p:cNvPicPr>
            <a:picLocks noChangeAspect="1"/>
          </p:cNvPicPr>
          <p:nvPr/>
        </p:nvPicPr>
        <p:blipFill>
          <a:blip r:embed="rId7">
            <a:duotone>
              <a:prstClr val="black"/>
              <a:schemeClr val="tx2">
                <a:tint val="45000"/>
                <a:satMod val="400000"/>
              </a:schemeClr>
            </a:duotone>
          </a:blip>
          <a:stretch>
            <a:fillRect/>
          </a:stretch>
        </p:blipFill>
        <p:spPr>
          <a:xfrm>
            <a:off x="359934" y="6337304"/>
            <a:ext cx="361387" cy="244631"/>
          </a:xfrm>
          <a:prstGeom prst="rect">
            <a:avLst/>
          </a:prstGeom>
        </p:spPr>
      </p:pic>
      <p:pic>
        <p:nvPicPr>
          <p:cNvPr id="45" name="Picture 44">
            <a:extLst>
              <a:ext uri="{FF2B5EF4-FFF2-40B4-BE49-F238E27FC236}">
                <a16:creationId xmlns:a16="http://schemas.microsoft.com/office/drawing/2014/main" id="{A49C9838-862F-4227-92BE-87FE4FD00491}"/>
              </a:ext>
            </a:extLst>
          </p:cNvPr>
          <p:cNvPicPr>
            <a:picLocks noChangeAspect="1"/>
          </p:cNvPicPr>
          <p:nvPr/>
        </p:nvPicPr>
        <p:blipFill>
          <a:blip r:embed="rId8">
            <a:duotone>
              <a:prstClr val="black"/>
              <a:schemeClr val="tx2">
                <a:tint val="45000"/>
                <a:satMod val="400000"/>
              </a:schemeClr>
            </a:duotone>
          </a:blip>
          <a:stretch>
            <a:fillRect/>
          </a:stretch>
        </p:blipFill>
        <p:spPr>
          <a:xfrm>
            <a:off x="357546" y="8523621"/>
            <a:ext cx="361387" cy="266870"/>
          </a:xfrm>
          <a:prstGeom prst="rect">
            <a:avLst/>
          </a:prstGeom>
        </p:spPr>
      </p:pic>
      <p:pic>
        <p:nvPicPr>
          <p:cNvPr id="46" name="Picture 45">
            <a:extLst>
              <a:ext uri="{FF2B5EF4-FFF2-40B4-BE49-F238E27FC236}">
                <a16:creationId xmlns:a16="http://schemas.microsoft.com/office/drawing/2014/main" id="{52614028-E8CB-4DE1-BC99-92A772F7F9C0}"/>
              </a:ext>
            </a:extLst>
          </p:cNvPr>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59638" y="7439154"/>
            <a:ext cx="365760" cy="266007"/>
          </a:xfrm>
          <a:prstGeom prst="rect">
            <a:avLst/>
          </a:prstGeom>
        </p:spPr>
      </p:pic>
    </p:spTree>
    <p:extLst>
      <p:ext uri="{BB962C8B-B14F-4D97-AF65-F5344CB8AC3E}">
        <p14:creationId xmlns:p14="http://schemas.microsoft.com/office/powerpoint/2010/main" val="234744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6EB5A4-5DD7-4F85-AAB9-AEC85E3098EB}"/>
              </a:ext>
            </a:extLst>
          </p:cNvPr>
          <p:cNvGraphicFramePr>
            <a:graphicFrameLocks noGrp="1"/>
          </p:cNvGraphicFramePr>
          <p:nvPr>
            <p:extLst/>
          </p:nvPr>
        </p:nvGraphicFramePr>
        <p:xfrm>
          <a:off x="487479" y="1255817"/>
          <a:ext cx="5883042" cy="5715000"/>
        </p:xfrm>
        <a:graphic>
          <a:graphicData uri="http://schemas.openxmlformats.org/drawingml/2006/table">
            <a:tbl>
              <a:tblPr firstRow="1">
                <a:tableStyleId>{5FD0F851-EC5A-4D38-B0AD-8093EC10F338}</a:tableStyleId>
              </a:tblPr>
              <a:tblGrid>
                <a:gridCol w="1201911">
                  <a:extLst>
                    <a:ext uri="{9D8B030D-6E8A-4147-A177-3AD203B41FA5}">
                      <a16:colId xmlns:a16="http://schemas.microsoft.com/office/drawing/2014/main" val="1342559768"/>
                    </a:ext>
                  </a:extLst>
                </a:gridCol>
                <a:gridCol w="4681131">
                  <a:extLst>
                    <a:ext uri="{9D8B030D-6E8A-4147-A177-3AD203B41FA5}">
                      <a16:colId xmlns:a16="http://schemas.microsoft.com/office/drawing/2014/main" val="33968822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dirty="0">
                          <a:solidFill>
                            <a:schemeClr val="tx1">
                              <a:lumMod val="65000"/>
                              <a:lumOff val="35000"/>
                            </a:schemeClr>
                          </a:solidFill>
                          <a:latin typeface="Segoe UI" panose="020B0502040204020203" pitchFamily="34" charset="0"/>
                          <a:ea typeface="+mn-ea"/>
                          <a:cs typeface="Segoe UI" panose="020B0502040204020203" pitchFamily="34" charset="0"/>
                        </a:rPr>
                        <a:t>Office apps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Fully-installed and always up-to-date versions of Outlook, Word, Excel, PowerPoint, OneNote for Windows or Mac (plus Access and Publisher for PC only). Each user can install the Office apps on up to 5 PCs or Macs, 5 tablets, and 5 mobile devices.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469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lumMod val="65000"/>
                              <a:lumOff val="35000"/>
                            </a:schemeClr>
                          </a:solidFill>
                          <a:latin typeface="Segoe UI" panose="020B0502040204020203" pitchFamily="34" charset="0"/>
                          <a:cs typeface="Segoe UI" panose="020B0502040204020203" pitchFamily="34" charset="0"/>
                        </a:rPr>
                        <a:t>Email and calendaring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 </a:t>
                      </a: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Get a 50 GB mailbox per user and send attachments up to 150 MB. </a:t>
                      </a: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13922"/>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i="0">
                          <a:solidFill>
                            <a:schemeClr val="tx1">
                              <a:lumMod val="65000"/>
                              <a:lumOff val="35000"/>
                            </a:schemeClr>
                          </a:solidFill>
                          <a:latin typeface="Segoe UI" panose="020B0502040204020203" pitchFamily="34" charset="0"/>
                          <a:cs typeface="Segoe UI" panose="020B0502040204020203" pitchFamily="34" charset="0"/>
                        </a:rPr>
                        <a:t>Online storage and sharing</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OneDrive for Business gives each user 1 TB of online file storage that can be accessed from anywhere, on any device. Easily share documents with others inside and outside your organization and control who can see and edit each 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9079"/>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Online conferencing</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Host online meetings with audio and video using one-click screen sharing and HD video conferencing.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29640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Hub for teamwork</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kern="0" noProof="0">
                          <a:solidFill>
                            <a:schemeClr val="tx1">
                              <a:lumMod val="65000"/>
                              <a:lumOff val="35000"/>
                            </a:schemeClr>
                          </a:solidFill>
                          <a:latin typeface="Segoe UI" panose="020B0502040204020203" pitchFamily="34" charset="0"/>
                          <a:cs typeface="Segoe UI" panose="020B0502040204020203" pitchFamily="34" charset="0"/>
                        </a:rPr>
                        <a:t>Connect your teams with Microsoft Teams in Office 365, where chat, content, and productivity tools come together, so your teams have access to everything they need.</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18442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latin typeface="Segoe UI" panose="020B0502040204020203" pitchFamily="34" charset="0"/>
                          <a:ea typeface="+mn-ea"/>
                          <a:cs typeface="Segoe UI" panose="020B0502040204020203" pitchFamily="34" charset="0"/>
                        </a:rPr>
                        <a:t>Work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Planner makes it easy for your team to create new project plans, organize and assign tasks, share files, chat about what you’re working on, and get updates on progress.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97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Workday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Help your Firstline workforce to manage their day—schedule management, information sharing and the ability to connect to other work-related apps and resources.</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5724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Reliability</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200"/>
                        </a:spcAft>
                      </a:pPr>
                      <a:r>
                        <a:rPr lang="en-US" sz="10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27706"/>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effectLst/>
                          <a:latin typeface="Segoe UI" panose="020B0502040204020203" pitchFamily="34" charset="0"/>
                          <a:ea typeface="+mn-ea"/>
                          <a:cs typeface="Segoe UI" panose="020B0502040204020203" pitchFamily="34" charset="0"/>
                        </a:rPr>
                        <a:t>Security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effectLst/>
                          <a:latin typeface="Segoe UI" panose="020B0502040204020203" pitchFamily="34" charset="0"/>
                          <a:ea typeface="+mn-ea"/>
                          <a:cs typeface="Segoe UI" panose="020B0502040204020203" pitchFamily="34" charset="0"/>
                        </a:rPr>
                        <a:t>Cutting-edge security practices with five layers of security and proactive monitoring help keep customer data safe. </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3733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Automatic updates</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dirty="0">
                          <a:solidFill>
                            <a:schemeClr val="tx1">
                              <a:lumMod val="65000"/>
                              <a:lumOff val="35000"/>
                            </a:schemeClr>
                          </a:solidFill>
                          <a:effectLst/>
                          <a:latin typeface="Segoe UI" panose="020B0502040204020203" pitchFamily="34" charset="0"/>
                          <a:ea typeface="+mn-ea"/>
                          <a:cs typeface="Segoe UI" panose="020B0502040204020203" pitchFamily="34" charset="0"/>
                        </a:rPr>
                        <a:t>No need to pay for version upgrades; updates are included in your subscription. New features are rolled out to Office 365 customers regularly.</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599115"/>
                  </a:ext>
                </a:extLst>
              </a:tr>
            </a:tbl>
          </a:graphicData>
        </a:graphic>
      </p:graphicFrame>
      <p:sp>
        <p:nvSpPr>
          <p:cNvPr id="4" name="Rectangle 3">
            <a:extLst>
              <a:ext uri="{FF2B5EF4-FFF2-40B4-BE49-F238E27FC236}">
                <a16:creationId xmlns:a16="http://schemas.microsoft.com/office/drawing/2014/main" id="{04C53B4A-E17F-4D94-99B8-9DCC12578E7A}"/>
              </a:ext>
            </a:extLst>
          </p:cNvPr>
          <p:cNvSpPr/>
          <p:nvPr/>
        </p:nvSpPr>
        <p:spPr>
          <a:xfrm>
            <a:off x="340448" y="8363446"/>
            <a:ext cx="6436272" cy="584775"/>
          </a:xfrm>
          <a:prstGeom prst="rect">
            <a:avLst/>
          </a:prstGeom>
        </p:spPr>
        <p:txBody>
          <a:bodyPr wrap="square">
            <a:spAutoFit/>
          </a:bodyPr>
          <a:lstStyle/>
          <a:p>
            <a:r>
              <a:rPr lang="en-US" sz="800" spc="-25" dirty="0">
                <a:solidFill>
                  <a:schemeClr val="tx1">
                    <a:lumMod val="65000"/>
                    <a:lumOff val="35000"/>
                  </a:schemeClr>
                </a:solidFill>
                <a:latin typeface="Segoe UI" panose="020B0502040204020203" pitchFamily="34" charset="0"/>
                <a:ea typeface="Calibri" panose="020F0502020204030204" pitchFamily="34" charset="0"/>
              </a:rPr>
              <a:t>© 2018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You may modify this document for your internal, reference purposes. Document accurate as of July 1, 2018.</a:t>
            </a:r>
            <a:endParaRPr lang="en-US" sz="800" dirty="0">
              <a:solidFill>
                <a:schemeClr val="tx1">
                  <a:lumMod val="65000"/>
                  <a:lumOff val="35000"/>
                </a:schemeClr>
              </a:solidFill>
            </a:endParaRPr>
          </a:p>
        </p:txBody>
      </p:sp>
      <p:sp>
        <p:nvSpPr>
          <p:cNvPr id="5" name="Title 1">
            <a:extLst>
              <a:ext uri="{FF2B5EF4-FFF2-40B4-BE49-F238E27FC236}">
                <a16:creationId xmlns:a16="http://schemas.microsoft.com/office/drawing/2014/main" id="{0F7E67F9-DF58-4577-90A6-42EDDCAC318F}"/>
              </a:ext>
            </a:extLst>
          </p:cNvPr>
          <p:cNvSpPr txBox="1">
            <a:spLocks/>
          </p:cNvSpPr>
          <p:nvPr/>
        </p:nvSpPr>
        <p:spPr>
          <a:xfrm>
            <a:off x="744442" y="432544"/>
            <a:ext cx="5252357" cy="365869"/>
          </a:xfrm>
          <a:prstGeom prst="rect">
            <a:avLst/>
          </a:prstGeom>
        </p:spPr>
        <p:txBody>
          <a:bodyPr wrap="square" lIns="0" tIns="0" rIns="0" bIns="0">
            <a:spAutoFit/>
          </a:bodyPr>
          <a:lstStyle>
            <a:lvl1pPr algn="l" defTabSz="914139" rtl="0" eaLnBrk="1" latinLnBrk="0" hangingPunct="1">
              <a:spcBef>
                <a:spcPct val="0"/>
              </a:spcBef>
              <a:buNone/>
              <a:defRPr sz="2400" b="0" kern="1200">
                <a:solidFill>
                  <a:schemeClr val="bg1"/>
                </a:solidFill>
                <a:latin typeface="Segoe UI" pitchFamily="34" charset="0"/>
                <a:ea typeface="+mj-ea"/>
                <a:cs typeface="+mj-cs"/>
              </a:defRPr>
            </a:lvl1pPr>
          </a:lstStyle>
          <a:p>
            <a:pPr>
              <a:lnSpc>
                <a:spcPts val="3200"/>
              </a:lnSpc>
            </a:pPr>
            <a:r>
              <a:rPr lang="en-US" sz="2000" spc="-120">
                <a:solidFill>
                  <a:srgbClr val="D83B01"/>
                </a:solidFill>
                <a:latin typeface="Segoe UI Semibold" panose="020B0702040204020203" pitchFamily="34" charset="0"/>
                <a:cs typeface="Segoe UI Semibold" panose="020B0702040204020203" pitchFamily="34" charset="0"/>
              </a:rPr>
              <a:t>Get the following with Office 365 Business Premium</a:t>
            </a:r>
            <a:endParaRPr lang="en-US" sz="2200" spc="-120">
              <a:solidFill>
                <a:srgbClr val="D83B01"/>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7991CB2C-C7EA-438E-B127-3991511AFC2F}"/>
              </a:ext>
            </a:extLst>
          </p:cNvPr>
          <p:cNvSpPr txBox="1"/>
          <p:nvPr/>
        </p:nvSpPr>
        <p:spPr>
          <a:xfrm>
            <a:off x="0" y="7313188"/>
            <a:ext cx="6858000" cy="353943"/>
          </a:xfrm>
          <a:prstGeom prst="rect">
            <a:avLst/>
          </a:prstGeom>
          <a:noFill/>
          <a:ln>
            <a:noFill/>
          </a:ln>
        </p:spPr>
        <p:txBody>
          <a:bodyPr wrap="square" lIns="91440" tIns="91440" rIns="91440" bIns="91440" rtlCol="0">
            <a:spAutoFit/>
          </a:bodyPr>
          <a:lstStyle/>
          <a:p>
            <a:pPr algn="ctr"/>
            <a:r>
              <a:rPr lang="en-US" sz="1100" b="1" dirty="0">
                <a:solidFill>
                  <a:schemeClr val="tx1">
                    <a:lumMod val="65000"/>
                    <a:lumOff val="35000"/>
                  </a:schemeClr>
                </a:solidFill>
                <a:latin typeface="Segoe UI" panose="020B0502040204020203" pitchFamily="34" charset="0"/>
                <a:cs typeface="Segoe UI" panose="020B0502040204020203" pitchFamily="34" charset="0"/>
              </a:rPr>
              <a:t>Learn more about Office 365 Business Premium at </a:t>
            </a:r>
            <a:r>
              <a:rPr lang="en-US" sz="1100" b="1" dirty="0">
                <a:solidFill>
                  <a:schemeClr val="tx1">
                    <a:lumMod val="65000"/>
                    <a:lumOff val="35000"/>
                  </a:schemeClr>
                </a:solidFill>
                <a:latin typeface="Segoe UI" panose="020B0502040204020203" pitchFamily="34" charset="0"/>
                <a:cs typeface="Segoe UI" panose="020B0502040204020203" pitchFamily="34" charset="0"/>
                <a:hlinkClick r:id="rId2"/>
              </a:rPr>
              <a:t>http://www.office.com/business</a:t>
            </a:r>
            <a:r>
              <a:rPr lang="en-US" sz="1100" b="1" dirty="0">
                <a:solidFill>
                  <a:schemeClr val="tx1">
                    <a:lumMod val="65000"/>
                    <a:lumOff val="35000"/>
                  </a:schemeClr>
                </a:solidFill>
                <a:latin typeface="Segoe UI" panose="020B0502040204020203" pitchFamily="34" charset="0"/>
                <a:cs typeface="Segoe UI" panose="020B0502040204020203" pitchFamily="34" charset="0"/>
              </a:rPr>
              <a:t>.</a:t>
            </a:r>
            <a:endParaRPr lang="en-US" sz="1100" b="1" spc="-62"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77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4DB951E63266409863EE433699CD43" ma:contentTypeVersion="8" ma:contentTypeDescription="Create a new document." ma:contentTypeScope="" ma:versionID="dc29c7070fcb0e4afb62afd2a1c3752c">
  <xsd:schema xmlns:xsd="http://www.w3.org/2001/XMLSchema" xmlns:xs="http://www.w3.org/2001/XMLSchema" xmlns:p="http://schemas.microsoft.com/office/2006/metadata/properties" xmlns:ns2="c48766f7-0523-4294-8d83-06a44f55c734" xmlns:ns3="e533181d-1573-4f8e-b98f-78814727ca97" targetNamespace="http://schemas.microsoft.com/office/2006/metadata/properties" ma:root="true" ma:fieldsID="e82536bf39f8952c62895ff27a265ca5" ns2:_="" ns3:_="">
    <xsd:import namespace="c48766f7-0523-4294-8d83-06a44f55c734"/>
    <xsd:import namespace="e533181d-1573-4f8e-b98f-78814727ca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766f7-0523-4294-8d83-06a44f55c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3181d-1573-4f8e-b98f-78814727ca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25FF5C-98D3-446D-BC0B-DD43904CA560}"/>
</file>

<file path=customXml/itemProps2.xml><?xml version="1.0" encoding="utf-8"?>
<ds:datastoreItem xmlns:ds="http://schemas.openxmlformats.org/officeDocument/2006/customXml" ds:itemID="{3109BB0A-D5EA-4345-8D04-B3F408325C1F}"/>
</file>

<file path=customXml/itemProps3.xml><?xml version="1.0" encoding="utf-8"?>
<ds:datastoreItem xmlns:ds="http://schemas.openxmlformats.org/officeDocument/2006/customXml" ds:itemID="{C5E13376-3131-442F-991D-81C98FD06FB9}"/>
</file>

<file path=docProps/app.xml><?xml version="1.0" encoding="utf-8"?>
<Properties xmlns="http://schemas.openxmlformats.org/officeDocument/2006/extended-properties" xmlns:vt="http://schemas.openxmlformats.org/officeDocument/2006/docPropsVTypes">
  <Template>Office Theme</Template>
  <TotalTime>0</TotalTime>
  <Words>658</Words>
  <Application>Microsoft Office PowerPoint</Application>
  <PresentationFormat>Letter Paper (8.5x11 in)</PresentationFormat>
  <Paragraphs>37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2018-06-26T17:37:57Z</dcterms:created>
  <dcterms:modified xsi:type="dcterms:W3CDTF">2018-06-26T17:47:51Z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0x010100954DB951E63266409863EE433699CD43</vt:lpwstr>
  </property>
</Properties>
</file>