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369" r:id="rId5"/>
    <p:sldId id="259" r:id="rId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30F77C8-94CA-43B2-BC3B-8865226C367E}"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1051216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0F77C8-94CA-43B2-BC3B-8865226C367E}"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93484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0F77C8-94CA-43B2-BC3B-8865226C367E}"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412823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0F77C8-94CA-43B2-BC3B-8865226C367E}"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151642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0F77C8-94CA-43B2-BC3B-8865226C367E}"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9103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0F77C8-94CA-43B2-BC3B-8865226C367E}"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311645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0F77C8-94CA-43B2-BC3B-8865226C367E}" type="datetimeFigureOut">
              <a:rPr lang="en-US" smtClean="0"/>
              <a:t>6/28/2018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373239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0F77C8-94CA-43B2-BC3B-8865226C367E}" type="datetimeFigureOut">
              <a:rPr lang="en-US" smtClean="0"/>
              <a:t>6/28/2018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0604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F77C8-94CA-43B2-BC3B-8865226C367E}" type="datetimeFigureOut">
              <a:rPr lang="en-US" smtClean="0"/>
              <a:t>6/28/2018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383863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30F77C8-94CA-43B2-BC3B-8865226C367E}"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1219875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30F77C8-94CA-43B2-BC3B-8865226C367E}"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13978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30F77C8-94CA-43B2-BC3B-8865226C367E}" type="datetimeFigureOut">
              <a:rPr lang="en-US" smtClean="0"/>
              <a:t>6/28/2018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F2C72D7-AFB4-40B2-985B-9090AFDBC9A2}" type="slidenum">
              <a:rPr lang="en-US" smtClean="0"/>
              <a:t>‹#›</a:t>
            </a:fld>
            <a:endParaRPr lang="en-US"/>
          </a:p>
        </p:txBody>
      </p:sp>
    </p:spTree>
    <p:extLst>
      <p:ext uri="{BB962C8B-B14F-4D97-AF65-F5344CB8AC3E}">
        <p14:creationId xmlns:p14="http://schemas.microsoft.com/office/powerpoint/2010/main" val="3284284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hyperlink" Target="http://www.office.com/busines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F34C42-3FAA-4F83-9924-74B8F3E5BC1C}"/>
              </a:ext>
            </a:extLst>
          </p:cNvPr>
          <p:cNvSpPr/>
          <p:nvPr/>
        </p:nvSpPr>
        <p:spPr>
          <a:xfrm>
            <a:off x="1982391" y="2000251"/>
            <a:ext cx="2893219" cy="906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8576" tIns="19288" rIns="38576" bIns="19288" numCol="1" spcCol="0" rtlCol="0" fromWordArt="0" anchor="ctr" anchorCtr="0" forceAA="0" compatLnSpc="1">
            <a:prstTxWarp prst="textNoShape">
              <a:avLst/>
            </a:prstTxWarp>
            <a:noAutofit/>
          </a:bodyPr>
          <a:lstStyle/>
          <a:p>
            <a:pPr algn="ctr"/>
            <a:endParaRPr lang="en-US" sz="427">
              <a:latin typeface="Segoe UI" panose="020B0502040204020203" pitchFamily="34" charset="0"/>
              <a:cs typeface="Segoe UI" panose="020B0502040204020203" pitchFamily="34" charset="0"/>
            </a:endParaRPr>
          </a:p>
        </p:txBody>
      </p:sp>
      <p:sp>
        <p:nvSpPr>
          <p:cNvPr id="48" name="AutoShape 4" descr="Placeholder with grey background and dimension watermark">
            <a:extLst>
              <a:ext uri="{FF2B5EF4-FFF2-40B4-BE49-F238E27FC236}">
                <a16:creationId xmlns:a16="http://schemas.microsoft.com/office/drawing/2014/main" id="{1D79A654-83E3-45E5-A6F1-132A2C51477E}"/>
              </a:ext>
            </a:extLst>
          </p:cNvPr>
          <p:cNvSpPr>
            <a:spLocks noChangeAspect="1" noChangeArrowheads="1"/>
          </p:cNvSpPr>
          <p:nvPr/>
        </p:nvSpPr>
        <p:spPr bwMode="auto">
          <a:xfrm>
            <a:off x="8726861" y="4882163"/>
            <a:ext cx="301156" cy="30578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Segoe UI" panose="020B0502040204020203" pitchFamily="34" charset="0"/>
              <a:cs typeface="Segoe UI" panose="020B0502040204020203" pitchFamily="34" charset="0"/>
            </a:endParaRPr>
          </a:p>
        </p:txBody>
      </p:sp>
      <p:sp>
        <p:nvSpPr>
          <p:cNvPr id="23" name="TextBox 22">
            <a:extLst>
              <a:ext uri="{FF2B5EF4-FFF2-40B4-BE49-F238E27FC236}">
                <a16:creationId xmlns:a16="http://schemas.microsoft.com/office/drawing/2014/main" id="{2C848093-60AF-4157-B253-E0855C6F69CD}"/>
              </a:ext>
            </a:extLst>
          </p:cNvPr>
          <p:cNvSpPr txBox="1"/>
          <p:nvPr/>
        </p:nvSpPr>
        <p:spPr>
          <a:xfrm>
            <a:off x="270577" y="807649"/>
            <a:ext cx="2584000" cy="1015663"/>
          </a:xfrm>
          <a:prstGeom prst="rect">
            <a:avLst/>
          </a:prstGeom>
          <a:noFill/>
        </p:spPr>
        <p:txBody>
          <a:bodyPr wrap="square" rtlCol="0">
            <a:spAutoFit/>
          </a:bodyPr>
          <a:lstStyle/>
          <a:p>
            <a:r>
              <a:rPr lang="en-US" sz="2000">
                <a:solidFill>
                  <a:schemeClr val="tx1">
                    <a:lumMod val="65000"/>
                    <a:lumOff val="35000"/>
                  </a:schemeClr>
                </a:solidFill>
                <a:latin typeface="Segoe UI Semibold" panose="020B0702040204020203" pitchFamily="34" charset="0"/>
                <a:cs typeface="Segoe UI Semibold" panose="020B0702040204020203" pitchFamily="34" charset="0"/>
              </a:rPr>
              <a:t>Get Office 2016 with </a:t>
            </a:r>
            <a:r>
              <a:rPr lang="en-US" sz="2000">
                <a:solidFill>
                  <a:srgbClr val="D83B01"/>
                </a:solidFill>
                <a:latin typeface="Segoe UI Semibold" panose="020B0702040204020203" pitchFamily="34" charset="0"/>
                <a:cs typeface="Segoe UI Semibold" panose="020B0702040204020203" pitchFamily="34" charset="0"/>
              </a:rPr>
              <a:t>Office 365 </a:t>
            </a:r>
            <a:r>
              <a:rPr lang="en-US" sz="2000">
                <a:solidFill>
                  <a:schemeClr val="tx1">
                    <a:lumMod val="65000"/>
                    <a:lumOff val="35000"/>
                  </a:schemeClr>
                </a:solidFill>
                <a:latin typeface="Segoe UI Semibold" panose="020B0702040204020203" pitchFamily="34" charset="0"/>
                <a:cs typeface="Segoe UI Semibold" panose="020B0702040204020203" pitchFamily="34" charset="0"/>
              </a:rPr>
              <a:t>and get down to business </a:t>
            </a:r>
          </a:p>
        </p:txBody>
      </p:sp>
      <p:pic>
        <p:nvPicPr>
          <p:cNvPr id="3" name="Picture 2" descr="A picture containing wall, indoor&#10;&#10;Description generated with very high confidence">
            <a:extLst>
              <a:ext uri="{FF2B5EF4-FFF2-40B4-BE49-F238E27FC236}">
                <a16:creationId xmlns:a16="http://schemas.microsoft.com/office/drawing/2014/main" id="{2012C6E4-6280-4788-B84A-E8542326D1EC}"/>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160302" y="-3820"/>
            <a:ext cx="3706694" cy="2737098"/>
          </a:xfrm>
          <a:prstGeom prst="rect">
            <a:avLst/>
          </a:prstGeom>
        </p:spPr>
      </p:pic>
      <p:sp>
        <p:nvSpPr>
          <p:cNvPr id="5" name="Rectangle 4">
            <a:extLst>
              <a:ext uri="{FF2B5EF4-FFF2-40B4-BE49-F238E27FC236}">
                <a16:creationId xmlns:a16="http://schemas.microsoft.com/office/drawing/2014/main" id="{AA4DC67E-9082-4D3A-B56B-E15D324E8EC5}"/>
              </a:ext>
            </a:extLst>
          </p:cNvPr>
          <p:cNvSpPr/>
          <p:nvPr/>
        </p:nvSpPr>
        <p:spPr>
          <a:xfrm>
            <a:off x="0" y="2226462"/>
            <a:ext cx="6867694" cy="865901"/>
          </a:xfrm>
          <a:prstGeom prst="rect">
            <a:avLst/>
          </a:prstGeom>
          <a:solidFill>
            <a:srgbClr val="D83B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5760" tIns="19288" rIns="365760" bIns="19288" numCol="1" spcCol="0" rtlCol="0" fromWordArt="0" anchor="ctr" anchorCtr="0" forceAA="0" compatLnSpc="1">
            <a:prstTxWarp prst="textNoShape">
              <a:avLst/>
            </a:prstTxWarp>
            <a:noAutofit/>
          </a:bodyPr>
          <a:lstStyle/>
          <a:p>
            <a:pPr>
              <a:lnSpc>
                <a:spcPts val="1700"/>
              </a:lnSpc>
            </a:pPr>
            <a:r>
              <a:rPr lang="en-US" sz="1400">
                <a:solidFill>
                  <a:schemeClr val="bg1"/>
                </a:solidFill>
                <a:latin typeface="Segoe UI" panose="020B0502040204020203" pitchFamily="34" charset="0"/>
                <a:cs typeface="Segoe UI" panose="020B0502040204020203" pitchFamily="34" charset="0"/>
              </a:rPr>
              <a:t>Office 365 includes all the same apps that you get with Office 2016 and also provides online services designed to help you grow and manage your business today and into the future with automatic updates.</a:t>
            </a:r>
          </a:p>
        </p:txBody>
      </p:sp>
      <p:pic>
        <p:nvPicPr>
          <p:cNvPr id="24" name="Picture 23">
            <a:extLst>
              <a:ext uri="{FF2B5EF4-FFF2-40B4-BE49-F238E27FC236}">
                <a16:creationId xmlns:a16="http://schemas.microsoft.com/office/drawing/2014/main" id="{AF7A0F89-CC80-4D6E-A4AF-D89C2EF3BB87}"/>
              </a:ext>
            </a:extLst>
          </p:cNvPr>
          <p:cNvPicPr>
            <a:picLocks noChangeAspect="1"/>
          </p:cNvPicPr>
          <p:nvPr/>
        </p:nvPicPr>
        <p:blipFill>
          <a:blip r:embed="rId3"/>
          <a:stretch>
            <a:fillRect/>
          </a:stretch>
        </p:blipFill>
        <p:spPr>
          <a:xfrm>
            <a:off x="357546" y="0"/>
            <a:ext cx="1173021" cy="832894"/>
          </a:xfrm>
          <a:prstGeom prst="rect">
            <a:avLst/>
          </a:prstGeom>
        </p:spPr>
      </p:pic>
      <p:sp>
        <p:nvSpPr>
          <p:cNvPr id="57" name="TextBox 56">
            <a:extLst>
              <a:ext uri="{FF2B5EF4-FFF2-40B4-BE49-F238E27FC236}">
                <a16:creationId xmlns:a16="http://schemas.microsoft.com/office/drawing/2014/main" id="{AE30605F-33DF-49B2-8F11-A3644A4ED9ED}"/>
              </a:ext>
            </a:extLst>
          </p:cNvPr>
          <p:cNvSpPr txBox="1"/>
          <p:nvPr/>
        </p:nvSpPr>
        <p:spPr>
          <a:xfrm>
            <a:off x="270577" y="3153594"/>
            <a:ext cx="6443043" cy="2218108"/>
          </a:xfrm>
          <a:prstGeom prst="rect">
            <a:avLst/>
          </a:prstGeom>
          <a:noFill/>
        </p:spPr>
        <p:txBody>
          <a:bodyPr wrap="square" rtlCol="0">
            <a:spAutoFit/>
          </a:bodyPr>
          <a:lstStyle/>
          <a:p>
            <a:pPr>
              <a:lnSpc>
                <a:spcPts val="1500"/>
              </a:lnSpc>
              <a:spcAft>
                <a:spcPts val="600"/>
              </a:spcAft>
            </a:pPr>
            <a:r>
              <a:rPr lang="en-US" sz="1000">
                <a:solidFill>
                  <a:schemeClr val="tx1">
                    <a:lumMod val="65000"/>
                    <a:lumOff val="35000"/>
                  </a:schemeClr>
                </a:solidFill>
                <a:latin typeface="Segoe UI" panose="020B0502040204020203" pitchFamily="34" charset="0"/>
                <a:cs typeface="Segoe UI" panose="020B0502040204020203" pitchFamily="34" charset="0"/>
              </a:rPr>
              <a:t>Keeping your software until it is no longer supported is a cost savings strategy that has served you well in the past. When you could no longer justify unsupported software, however you are faced with an upgrade that can be costly, break line of business add-ins and bring unwanted changes for employees</a:t>
            </a:r>
          </a:p>
          <a:p>
            <a:pPr>
              <a:lnSpc>
                <a:spcPts val="1500"/>
              </a:lnSpc>
              <a:spcAft>
                <a:spcPts val="600"/>
              </a:spcAft>
            </a:pPr>
            <a:r>
              <a:rPr lang="en-US" sz="1000">
                <a:solidFill>
                  <a:schemeClr val="tx1">
                    <a:lumMod val="65000"/>
                    <a:lumOff val="35000"/>
                  </a:schemeClr>
                </a:solidFill>
                <a:latin typeface="Segoe UI" panose="020B0502040204020203" pitchFamily="34" charset="0"/>
                <a:cs typeface="Segoe UI" panose="020B0502040204020203" pitchFamily="34" charset="0"/>
              </a:rPr>
              <a:t>We get it, and we've got a solution for you. </a:t>
            </a:r>
          </a:p>
          <a:p>
            <a:pPr>
              <a:lnSpc>
                <a:spcPts val="1500"/>
              </a:lnSpc>
              <a:spcAft>
                <a:spcPts val="600"/>
              </a:spcAft>
            </a:pPr>
            <a:r>
              <a:rPr lang="en-US" sz="1000">
                <a:solidFill>
                  <a:schemeClr val="tx1">
                    <a:lumMod val="65000"/>
                    <a:lumOff val="35000"/>
                  </a:schemeClr>
                </a:solidFill>
                <a:latin typeface="Segoe UI" panose="020B0502040204020203" pitchFamily="34" charset="0"/>
                <a:cs typeface="Segoe UI" panose="020B0502040204020203" pitchFamily="34" charset="0"/>
              </a:rPr>
              <a:t>Office 365 is the last upgrade you’ll need because after that you get automatic incremental updates so you are always up-to-date. Developers are creating add-ins for Office 365 that are available to you on the Office Store which ensures that they are also up-to-date and work with the latest Office apps. You also get cloud-based services such as business-class email, web conferencing, online file storage that will help your employees get more done and work together more effectively. </a:t>
            </a:r>
          </a:p>
          <a:p>
            <a:pPr>
              <a:lnSpc>
                <a:spcPts val="1400"/>
              </a:lnSpc>
              <a:spcAft>
                <a:spcPts val="600"/>
              </a:spcAft>
            </a:pPr>
            <a:endParaRPr lang="en-US" sz="1000">
              <a:solidFill>
                <a:schemeClr val="tx1">
                  <a:lumMod val="65000"/>
                  <a:lumOff val="35000"/>
                </a:schemeClr>
              </a:solidFill>
              <a:latin typeface="Segoe UI" panose="020B0502040204020203" pitchFamily="34" charset="0"/>
              <a:cs typeface="Segoe UI" panose="020B0502040204020203" pitchFamily="34" charset="0"/>
            </a:endParaRPr>
          </a:p>
        </p:txBody>
      </p:sp>
      <p:sp>
        <p:nvSpPr>
          <p:cNvPr id="25" name="Rectangle 24">
            <a:extLst>
              <a:ext uri="{FF2B5EF4-FFF2-40B4-BE49-F238E27FC236}">
                <a16:creationId xmlns:a16="http://schemas.microsoft.com/office/drawing/2014/main" id="{E93F4FF7-AD75-4CF5-B3F4-54BCB4588A6A}"/>
              </a:ext>
            </a:extLst>
          </p:cNvPr>
          <p:cNvSpPr/>
          <p:nvPr/>
        </p:nvSpPr>
        <p:spPr>
          <a:xfrm>
            <a:off x="0" y="5219700"/>
            <a:ext cx="6867694" cy="3956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a:extLst>
              <a:ext uri="{FF2B5EF4-FFF2-40B4-BE49-F238E27FC236}">
                <a16:creationId xmlns:a16="http://schemas.microsoft.com/office/drawing/2014/main" id="{AE67E1BA-9844-4D2B-8B01-B75CF11C5936}"/>
              </a:ext>
            </a:extLst>
          </p:cNvPr>
          <p:cNvSpPr txBox="1">
            <a:spLocks/>
          </p:cNvSpPr>
          <p:nvPr/>
        </p:nvSpPr>
        <p:spPr>
          <a:xfrm>
            <a:off x="392597" y="5314074"/>
            <a:ext cx="5599244" cy="306911"/>
          </a:xfrm>
          <a:prstGeom prst="rect">
            <a:avLst/>
          </a:prstGeom>
          <a:noFill/>
        </p:spPr>
        <p:txBody>
          <a:bodyPr wrap="square" lIns="0" tIns="45720" rIns="91440" bIns="45720" anchor="t">
            <a:spAutoFit/>
          </a:bodyPr>
          <a:lstStyle>
            <a:defPPr>
              <a:defRPr lang="en-US"/>
            </a:defPPr>
            <a:lvl1pPr>
              <a:lnSpc>
                <a:spcPct val="107000"/>
              </a:lnSpc>
              <a:spcAft>
                <a:spcPts val="891"/>
              </a:spcAft>
              <a:defRPr sz="1400" b="1">
                <a:solidFill>
                  <a:schemeClr val="bg1"/>
                </a:solidFill>
                <a:latin typeface="Segoe UI" panose="020B0502040204020203" pitchFamily="34" charset="0"/>
                <a:cs typeface="Segoe UI" panose="020B0502040204020203" pitchFamily="34" charset="0"/>
              </a:defRPr>
            </a:lvl1pPr>
          </a:lstStyle>
          <a:p>
            <a:r>
              <a:rPr lang="en-US" b="0">
                <a:solidFill>
                  <a:srgbClr val="D83B01"/>
                </a:solidFill>
              </a:rPr>
              <a:t>Office 365 Business Premium also includes:</a:t>
            </a:r>
            <a:r>
              <a:rPr lang="en-US">
                <a:solidFill>
                  <a:srgbClr val="D83B01"/>
                </a:solidFill>
              </a:rPr>
              <a:t> </a:t>
            </a:r>
          </a:p>
        </p:txBody>
      </p:sp>
      <p:pic>
        <p:nvPicPr>
          <p:cNvPr id="29" name="Picture 28">
            <a:extLst>
              <a:ext uri="{FF2B5EF4-FFF2-40B4-BE49-F238E27FC236}">
                <a16:creationId xmlns:a16="http://schemas.microsoft.com/office/drawing/2014/main" id="{EB11DEF9-1A48-4155-A4AE-DA97C0A7B4E9}"/>
              </a:ext>
            </a:extLst>
          </p:cNvPr>
          <p:cNvPicPr>
            <a:picLocks noChangeAspect="1"/>
          </p:cNvPicPr>
          <p:nvPr/>
        </p:nvPicPr>
        <p:blipFill>
          <a:blip r:embed="rId4">
            <a:duotone>
              <a:prstClr val="black"/>
              <a:srgbClr val="D83B01">
                <a:tint val="45000"/>
                <a:satMod val="400000"/>
              </a:srgbClr>
            </a:duotone>
          </a:blip>
          <a:stretch>
            <a:fillRect/>
          </a:stretch>
        </p:blipFill>
        <p:spPr>
          <a:xfrm>
            <a:off x="315909" y="6853374"/>
            <a:ext cx="451734" cy="305789"/>
          </a:xfrm>
          <a:prstGeom prst="rect">
            <a:avLst/>
          </a:prstGeom>
        </p:spPr>
      </p:pic>
      <p:pic>
        <p:nvPicPr>
          <p:cNvPr id="32" name="Picture 31">
            <a:extLst>
              <a:ext uri="{FF2B5EF4-FFF2-40B4-BE49-F238E27FC236}">
                <a16:creationId xmlns:a16="http://schemas.microsoft.com/office/drawing/2014/main" id="{E20EF179-993E-4AFF-A671-DCDDBDF74034}"/>
              </a:ext>
            </a:extLst>
          </p:cNvPr>
          <p:cNvPicPr>
            <a:picLocks noChangeAspect="1"/>
          </p:cNvPicPr>
          <p:nvPr/>
        </p:nvPicPr>
        <p:blipFill>
          <a:blip r:embed="rId5">
            <a:duotone>
              <a:prstClr val="black"/>
              <a:srgbClr val="D83B01">
                <a:tint val="45000"/>
                <a:satMod val="400000"/>
              </a:srgbClr>
            </a:duotone>
          </a:blip>
          <a:stretch>
            <a:fillRect/>
          </a:stretch>
        </p:blipFill>
        <p:spPr>
          <a:xfrm>
            <a:off x="332497" y="7922213"/>
            <a:ext cx="418557" cy="333588"/>
          </a:xfrm>
          <a:prstGeom prst="rect">
            <a:avLst/>
          </a:prstGeom>
        </p:spPr>
      </p:pic>
      <p:pic>
        <p:nvPicPr>
          <p:cNvPr id="38" name="Picture 37" descr="A close up of a sign&#10;&#10;Description generated with high confidence">
            <a:extLst>
              <a:ext uri="{FF2B5EF4-FFF2-40B4-BE49-F238E27FC236}">
                <a16:creationId xmlns:a16="http://schemas.microsoft.com/office/drawing/2014/main" id="{4E93CAF0-10A0-4935-A701-F6E0E886DFE2}"/>
              </a:ext>
            </a:extLst>
          </p:cNvPr>
          <p:cNvPicPr>
            <a:picLocks noChangeAspect="1"/>
          </p:cNvPicPr>
          <p:nvPr/>
        </p:nvPicPr>
        <p:blipFill>
          <a:blip r:embed="rId6">
            <a:duotone>
              <a:prstClr val="black"/>
              <a:srgbClr val="D83B01">
                <a:tint val="45000"/>
                <a:satMod val="400000"/>
              </a:srgbClr>
            </a:duotone>
          </a:blip>
          <a:stretch>
            <a:fillRect/>
          </a:stretch>
        </p:blipFill>
        <p:spPr>
          <a:xfrm>
            <a:off x="361083" y="6308535"/>
            <a:ext cx="361387" cy="244631"/>
          </a:xfrm>
          <a:prstGeom prst="rect">
            <a:avLst/>
          </a:prstGeom>
        </p:spPr>
      </p:pic>
      <p:pic>
        <p:nvPicPr>
          <p:cNvPr id="39" name="Picture 38">
            <a:extLst>
              <a:ext uri="{FF2B5EF4-FFF2-40B4-BE49-F238E27FC236}">
                <a16:creationId xmlns:a16="http://schemas.microsoft.com/office/drawing/2014/main" id="{B02F5826-068C-4E76-9767-57B359187465}"/>
              </a:ext>
            </a:extLst>
          </p:cNvPr>
          <p:cNvPicPr>
            <a:picLocks noChangeAspect="1"/>
          </p:cNvPicPr>
          <p:nvPr/>
        </p:nvPicPr>
        <p:blipFill>
          <a:blip r:embed="rId7">
            <a:duotone>
              <a:prstClr val="black"/>
              <a:srgbClr val="D83B01">
                <a:tint val="45000"/>
                <a:satMod val="400000"/>
              </a:srgbClr>
            </a:duotone>
          </a:blip>
          <a:stretch>
            <a:fillRect/>
          </a:stretch>
        </p:blipFill>
        <p:spPr>
          <a:xfrm>
            <a:off x="351812" y="8525967"/>
            <a:ext cx="361387" cy="266870"/>
          </a:xfrm>
          <a:prstGeom prst="rect">
            <a:avLst/>
          </a:prstGeom>
        </p:spPr>
      </p:pic>
      <p:pic>
        <p:nvPicPr>
          <p:cNvPr id="40" name="Picture 39">
            <a:extLst>
              <a:ext uri="{FF2B5EF4-FFF2-40B4-BE49-F238E27FC236}">
                <a16:creationId xmlns:a16="http://schemas.microsoft.com/office/drawing/2014/main" id="{50A5D9EB-6D1D-488A-A5EB-7A7991746E4E}"/>
              </a:ext>
            </a:extLst>
          </p:cNvPr>
          <p:cNvPicPr>
            <a:picLocks noChangeAspect="1"/>
          </p:cNvPicPr>
          <p:nvPr/>
        </p:nvPicPr>
        <p:blipFill>
          <a:blip r:embed="rId8">
            <a:duotone>
              <a:prstClr val="black"/>
              <a:srgbClr val="D83B01">
                <a:tint val="45000"/>
                <a:satMod val="400000"/>
              </a:srgbClr>
            </a:duotone>
            <a:extLst>
              <a:ext uri="{28A0092B-C50C-407E-A947-70E740481C1C}">
                <a14:useLocalDpi xmlns:a14="http://schemas.microsoft.com/office/drawing/2010/main" val="0"/>
              </a:ext>
            </a:extLst>
          </a:blip>
          <a:stretch>
            <a:fillRect/>
          </a:stretch>
        </p:blipFill>
        <p:spPr>
          <a:xfrm>
            <a:off x="361034" y="5798464"/>
            <a:ext cx="365760" cy="266007"/>
          </a:xfrm>
          <a:prstGeom prst="rect">
            <a:avLst/>
          </a:prstGeom>
        </p:spPr>
      </p:pic>
      <p:pic>
        <p:nvPicPr>
          <p:cNvPr id="41" name="Picture 40" descr="A close up of a logo&#10;&#10;Description generated with very high confidence">
            <a:extLst>
              <a:ext uri="{FF2B5EF4-FFF2-40B4-BE49-F238E27FC236}">
                <a16:creationId xmlns:a16="http://schemas.microsoft.com/office/drawing/2014/main" id="{F25316FC-1D71-4B02-A258-FC8CF0AE88D9}"/>
              </a:ext>
            </a:extLst>
          </p:cNvPr>
          <p:cNvPicPr>
            <a:picLocks noChangeAspect="1"/>
          </p:cNvPicPr>
          <p:nvPr/>
        </p:nvPicPr>
        <p:blipFill>
          <a:blip r:embed="rId9">
            <a:duotone>
              <a:prstClr val="black"/>
              <a:srgbClr val="D83B01">
                <a:tint val="45000"/>
                <a:satMod val="400000"/>
              </a:srgbClr>
            </a:duotone>
            <a:extLst>
              <a:ext uri="{28A0092B-C50C-407E-A947-70E740481C1C}">
                <a14:useLocalDpi xmlns:a14="http://schemas.microsoft.com/office/drawing/2010/main" val="0"/>
              </a:ext>
            </a:extLst>
          </a:blip>
          <a:stretch>
            <a:fillRect/>
          </a:stretch>
        </p:blipFill>
        <p:spPr>
          <a:xfrm>
            <a:off x="351812" y="7403436"/>
            <a:ext cx="365760" cy="266007"/>
          </a:xfrm>
          <a:prstGeom prst="rect">
            <a:avLst/>
          </a:prstGeom>
        </p:spPr>
      </p:pic>
      <p:graphicFrame>
        <p:nvGraphicFramePr>
          <p:cNvPr id="42" name="Table 41">
            <a:extLst>
              <a:ext uri="{FF2B5EF4-FFF2-40B4-BE49-F238E27FC236}">
                <a16:creationId xmlns:a16="http://schemas.microsoft.com/office/drawing/2014/main" id="{7F95B00B-E6FD-4FC3-B3BB-AD15F9D7112C}"/>
              </a:ext>
            </a:extLst>
          </p:cNvPr>
          <p:cNvGraphicFramePr>
            <a:graphicFrameLocks noGrp="1"/>
          </p:cNvGraphicFramePr>
          <p:nvPr>
            <p:extLst/>
          </p:nvPr>
        </p:nvGraphicFramePr>
        <p:xfrm>
          <a:off x="823335" y="5620985"/>
          <a:ext cx="5673582" cy="3307080"/>
        </p:xfrm>
        <a:graphic>
          <a:graphicData uri="http://schemas.openxmlformats.org/drawingml/2006/table">
            <a:tbl>
              <a:tblPr>
                <a:tableStyleId>{2D5ABB26-0587-4C30-8999-92F81FD0307C}</a:tableStyleId>
              </a:tblPr>
              <a:tblGrid>
                <a:gridCol w="5673582">
                  <a:extLst>
                    <a:ext uri="{9D8B030D-6E8A-4147-A177-3AD203B41FA5}">
                      <a16:colId xmlns:a16="http://schemas.microsoft.com/office/drawing/2014/main" val="1867268104"/>
                    </a:ext>
                  </a:extLst>
                </a:gridCol>
              </a:tblGrid>
              <a:tr h="551180">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Office apps</a:t>
                      </a:r>
                      <a:br>
                        <a:rPr lang="en-US" sz="950" kern="0" noProof="0">
                          <a:solidFill>
                            <a:schemeClr val="tx1">
                              <a:lumMod val="65000"/>
                              <a:lumOff val="35000"/>
                            </a:schemeClr>
                          </a:solidFill>
                          <a:latin typeface="Segoe UI" panose="020B0502040204020203" pitchFamily="34" charset="0"/>
                          <a:cs typeface="Segoe UI" panose="020B0502040204020203" pitchFamily="34" charset="0"/>
                        </a:rPr>
                      </a:br>
                      <a:r>
                        <a:rPr lang="en-US" sz="950" kern="0" noProof="0">
                          <a:solidFill>
                            <a:schemeClr val="tx1">
                              <a:lumMod val="65000"/>
                              <a:lumOff val="35000"/>
                            </a:schemeClr>
                          </a:solidFill>
                          <a:latin typeface="Segoe UI" panose="020B0502040204020203" pitchFamily="34" charset="0"/>
                          <a:cs typeface="Segoe UI" panose="020B0502040204020203" pitchFamily="34" charset="0"/>
                        </a:rPr>
                        <a:t>Get the Office apps (Word, Excel, Outlook, PowerPoint and OneNote) installed across PCs, Macs, tablets and mobile devices. </a:t>
                      </a:r>
                      <a:endParaRPr lang="en-US" sz="950" kern="0" noProof="0">
                        <a:solidFill>
                          <a:schemeClr val="tx1">
                            <a:lumMod val="65000"/>
                            <a:lumOff val="35000"/>
                          </a:schemeClr>
                        </a:solidFill>
                        <a:latin typeface="Segoe UI" panose="020B0502040204020203" pitchFamily="34" charset="0"/>
                        <a:ea typeface="Calibri" panose="020F0502020204030204" pitchFamily="34" charset="0"/>
                        <a:cs typeface="Segoe UI" panose="020B0502040204020203" pitchFamily="34" charset="0"/>
                      </a:endParaRPr>
                    </a:p>
                  </a:txBody>
                  <a:tcPr anchor="ctr"/>
                </a:tc>
                <a:extLst>
                  <a:ext uri="{0D108BD9-81ED-4DB2-BD59-A6C34878D82A}">
                    <a16:rowId xmlns:a16="http://schemas.microsoft.com/office/drawing/2014/main" val="2977846110"/>
                  </a:ext>
                </a:extLst>
              </a:tr>
              <a:tr h="55118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Email and calendaring </a:t>
                      </a:r>
                    </a:p>
                    <a:p>
                      <a:pPr marL="0" marR="0" lvl="0" indent="0" algn="l" defTabSz="457200" rtl="0" eaLnBrk="1" fontAlgn="auto" latinLnBrk="0" hangingPunct="1">
                        <a:lnSpc>
                          <a:spcPct val="100000"/>
                        </a:lnSpc>
                        <a:spcBef>
                          <a:spcPts val="0"/>
                        </a:spcBef>
                        <a:spcAft>
                          <a:spcPts val="600"/>
                        </a:spcAft>
                        <a:buClrTx/>
                        <a:buSzTx/>
                        <a:buFontTx/>
                        <a:buNone/>
                        <a:tabLst/>
                        <a:defRPr/>
                      </a:pPr>
                      <a:r>
                        <a:rPr lang="en-US" sz="950" kern="0" noProof="0">
                          <a:solidFill>
                            <a:schemeClr val="tx1">
                              <a:lumMod val="65000"/>
                              <a:lumOff val="35000"/>
                            </a:schemeClr>
                          </a:solidFill>
                          <a:latin typeface="Segoe UI" panose="020B0502040204020203" pitchFamily="34" charset="0"/>
                          <a:cs typeface="Segoe UI" panose="020B0502040204020203" pitchFamily="34" charset="0"/>
                        </a:rPr>
                        <a:t>Use business-class email through an Outlook experience you can access from your desktop or from a web browser.</a:t>
                      </a:r>
                      <a:endParaRPr lang="en-US" sz="95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85169604"/>
                  </a:ext>
                </a:extLst>
              </a:tr>
              <a:tr h="5511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Work and meet online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950" kern="0" noProof="0">
                          <a:solidFill>
                            <a:schemeClr val="tx1">
                              <a:lumMod val="65000"/>
                              <a:lumOff val="35000"/>
                            </a:schemeClr>
                          </a:solidFill>
                          <a:latin typeface="Segoe UI" panose="020B0502040204020203" pitchFamily="34" charset="0"/>
                          <a:cs typeface="Segoe UI" panose="020B0502040204020203" pitchFamily="34" charset="0"/>
                        </a:rPr>
                        <a:t>Host online meetings with instant messaging, screen sharing and HD video conferencing. </a:t>
                      </a:r>
                      <a:endParaRPr lang="en-US" sz="95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4218697330"/>
                  </a:ext>
                </a:extLst>
              </a:tr>
              <a:tr h="55118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Hub for teamwork</a:t>
                      </a:r>
                      <a:br>
                        <a:rPr lang="en-US" sz="950" kern="0" noProof="0">
                          <a:solidFill>
                            <a:schemeClr val="tx1">
                              <a:lumMod val="65000"/>
                              <a:lumOff val="35000"/>
                            </a:schemeClr>
                          </a:solidFill>
                          <a:latin typeface="Segoe UI" panose="020B0502040204020203" pitchFamily="34" charset="0"/>
                          <a:cs typeface="Segoe UI" panose="020B0502040204020203" pitchFamily="34" charset="0"/>
                        </a:rPr>
                      </a:br>
                      <a:r>
                        <a:rPr lang="en-US" sz="950" kern="0" noProof="0">
                          <a:solidFill>
                            <a:schemeClr val="tx1">
                              <a:lumMod val="65000"/>
                              <a:lumOff val="35000"/>
                            </a:schemeClr>
                          </a:solidFill>
                          <a:latin typeface="Segoe UI" panose="020B0502040204020203" pitchFamily="34" charset="0"/>
                          <a:cs typeface="Segoe UI" panose="020B0502040204020203" pitchFamily="34" charset="0"/>
                        </a:rPr>
                        <a:t>Connect your teams with Microsoft Teams in Office 365, where chat, content, and productivity tools come together, so your teams have access to everything they need.</a:t>
                      </a:r>
                      <a:endParaRPr lang="en-US" sz="95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1401250972"/>
                  </a:ext>
                </a:extLst>
              </a:tr>
              <a:tr h="55118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Easy Administration</a:t>
                      </a:r>
                      <a:br>
                        <a:rPr lang="en-US" sz="950" kern="0" noProof="0">
                          <a:solidFill>
                            <a:schemeClr val="tx1">
                              <a:lumMod val="65000"/>
                              <a:lumOff val="35000"/>
                            </a:schemeClr>
                          </a:solidFill>
                          <a:latin typeface="Segoe UI" panose="020B0502040204020203" pitchFamily="34" charset="0"/>
                          <a:cs typeface="Segoe UI" panose="020B0502040204020203" pitchFamily="34" charset="0"/>
                        </a:rPr>
                      </a:br>
                      <a:r>
                        <a:rPr lang="en-US" sz="950" kern="0" noProof="0">
                          <a:solidFill>
                            <a:schemeClr val="tx1">
                              <a:lumMod val="65000"/>
                              <a:lumOff val="35000"/>
                            </a:schemeClr>
                          </a:solidFill>
                          <a:latin typeface="Segoe UI" panose="020B0502040204020203" pitchFamily="34" charset="0"/>
                          <a:cs typeface="Segoe UI" panose="020B0502040204020203" pitchFamily="34" charset="0"/>
                        </a:rPr>
                        <a:t>Deploy and manage Office 365 across your company, no IT expertise required. You can add and remove users in minutes</a:t>
                      </a:r>
                      <a:endParaRPr lang="en-US" sz="95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666625528"/>
                  </a:ext>
                </a:extLst>
              </a:tr>
              <a:tr h="55118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Reliability </a:t>
                      </a:r>
                      <a:br>
                        <a:rPr lang="en-US" sz="950" kern="0" noProof="0">
                          <a:solidFill>
                            <a:schemeClr val="tx1">
                              <a:lumMod val="65000"/>
                              <a:lumOff val="35000"/>
                            </a:schemeClr>
                          </a:solidFill>
                          <a:latin typeface="Segoe UI" panose="020B0502040204020203" pitchFamily="34" charset="0"/>
                          <a:cs typeface="Segoe UI" panose="020B0502040204020203" pitchFamily="34" charset="0"/>
                        </a:rPr>
                      </a:br>
                      <a:r>
                        <a:rPr lang="en-US" sz="950" kern="0" noProof="0">
                          <a:solidFill>
                            <a:schemeClr val="tx1">
                              <a:lumMod val="65000"/>
                              <a:lumOff val="35000"/>
                            </a:schemeClr>
                          </a:solidFill>
                          <a:latin typeface="Segoe UI" panose="020B0502040204020203" pitchFamily="34" charset="0"/>
                          <a:cs typeface="Segoe UI" panose="020B0502040204020203" pitchFamily="34" charset="0"/>
                        </a:rPr>
                        <a:t>Rest easy with a 99.9% financially-backed uptime guarantee. </a:t>
                      </a:r>
                      <a:endParaRPr lang="en-US" sz="950" kern="0">
                        <a:solidFill>
                          <a:schemeClr val="tx1">
                            <a:lumMod val="65000"/>
                            <a:lumOff val="35000"/>
                          </a:schemeClr>
                        </a:solidFill>
                        <a:latin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1100970079"/>
                  </a:ext>
                </a:extLst>
              </a:tr>
            </a:tbl>
          </a:graphicData>
        </a:graphic>
      </p:graphicFrame>
    </p:spTree>
    <p:extLst>
      <p:ext uri="{BB962C8B-B14F-4D97-AF65-F5344CB8AC3E}">
        <p14:creationId xmlns:p14="http://schemas.microsoft.com/office/powerpoint/2010/main" val="61511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83F73F1-2A93-41B7-B8EA-61A1487B1B33}"/>
              </a:ext>
            </a:extLst>
          </p:cNvPr>
          <p:cNvSpPr txBox="1">
            <a:spLocks/>
          </p:cNvSpPr>
          <p:nvPr/>
        </p:nvSpPr>
        <p:spPr>
          <a:xfrm>
            <a:off x="381000" y="326408"/>
            <a:ext cx="6395720" cy="371640"/>
          </a:xfrm>
          <a:prstGeom prst="rect">
            <a:avLst/>
          </a:prstGeom>
        </p:spPr>
        <p:txBody>
          <a:bodyPr wrap="square" lIns="0" tIns="0" rIns="0" bIns="0">
            <a:spAutoFit/>
          </a:bodyPr>
          <a:lstStyle>
            <a:lvl1pPr algn="l" defTabSz="914139" rtl="0" eaLnBrk="1" latinLnBrk="0" hangingPunct="1">
              <a:spcBef>
                <a:spcPct val="0"/>
              </a:spcBef>
              <a:buNone/>
              <a:defRPr sz="2400" b="0" kern="1200">
                <a:solidFill>
                  <a:schemeClr val="bg1"/>
                </a:solidFill>
                <a:latin typeface="Segoe UI" pitchFamily="34" charset="0"/>
                <a:ea typeface="+mj-ea"/>
                <a:cs typeface="+mj-cs"/>
              </a:defRPr>
            </a:lvl1pPr>
          </a:lstStyle>
          <a:p>
            <a:pPr>
              <a:lnSpc>
                <a:spcPts val="3200"/>
              </a:lnSpc>
            </a:pPr>
            <a:r>
              <a:rPr lang="en-US" sz="2200" spc="-120">
                <a:solidFill>
                  <a:schemeClr val="tx1">
                    <a:lumMod val="65000"/>
                    <a:lumOff val="35000"/>
                  </a:schemeClr>
                </a:solidFill>
                <a:latin typeface="Segoe UI Semibold" panose="020B0702040204020203" pitchFamily="34" charset="0"/>
                <a:cs typeface="Segoe UI Semibold" panose="020B0702040204020203" pitchFamily="34" charset="0"/>
              </a:rPr>
              <a:t>Compare Office 2016 to </a:t>
            </a:r>
            <a:r>
              <a:rPr lang="en-US" sz="2200" spc="-120">
                <a:solidFill>
                  <a:srgbClr val="D83B01"/>
                </a:solidFill>
                <a:latin typeface="Segoe UI Semibold" panose="020B0702040204020203" pitchFamily="34" charset="0"/>
                <a:cs typeface="Segoe UI Semibold" panose="020B0702040204020203" pitchFamily="34" charset="0"/>
              </a:rPr>
              <a:t>Office 365 </a:t>
            </a:r>
            <a:r>
              <a:rPr lang="en-US" sz="2200" spc="-120">
                <a:solidFill>
                  <a:schemeClr val="tx1">
                    <a:lumMod val="65000"/>
                    <a:lumOff val="35000"/>
                  </a:schemeClr>
                </a:solidFill>
                <a:latin typeface="Segoe UI Semibold" panose="020B0702040204020203" pitchFamily="34" charset="0"/>
                <a:cs typeface="Segoe UI Semibold" panose="020B0702040204020203" pitchFamily="34" charset="0"/>
              </a:rPr>
              <a:t>Business Premium</a:t>
            </a:r>
          </a:p>
        </p:txBody>
      </p:sp>
      <p:sp>
        <p:nvSpPr>
          <p:cNvPr id="8" name="arrow_15" title="Icon of a arrow in a circle pointed right">
            <a:extLst>
              <a:ext uri="{FF2B5EF4-FFF2-40B4-BE49-F238E27FC236}">
                <a16:creationId xmlns:a16="http://schemas.microsoft.com/office/drawing/2014/main" id="{40B806FA-F0F5-469F-89F1-6797A3344438}"/>
              </a:ext>
            </a:extLst>
          </p:cNvPr>
          <p:cNvSpPr>
            <a:spLocks noChangeAspect="1" noEditPoints="1"/>
          </p:cNvSpPr>
          <p:nvPr/>
        </p:nvSpPr>
        <p:spPr bwMode="auto">
          <a:xfrm>
            <a:off x="493286" y="8486247"/>
            <a:ext cx="175133" cy="198820"/>
          </a:xfrm>
          <a:custGeom>
            <a:avLst/>
            <a:gdLst>
              <a:gd name="T0" fmla="*/ 0 w 304"/>
              <a:gd name="T1" fmla="*/ 151 h 303"/>
              <a:gd name="T2" fmla="*/ 152 w 304"/>
              <a:gd name="T3" fmla="*/ 0 h 303"/>
              <a:gd name="T4" fmla="*/ 304 w 304"/>
              <a:gd name="T5" fmla="*/ 151 h 303"/>
              <a:gd name="T6" fmla="*/ 152 w 304"/>
              <a:gd name="T7" fmla="*/ 303 h 303"/>
              <a:gd name="T8" fmla="*/ 0 w 304"/>
              <a:gd name="T9" fmla="*/ 151 h 303"/>
              <a:gd name="T10" fmla="*/ 151 w 304"/>
              <a:gd name="T11" fmla="*/ 223 h 303"/>
              <a:gd name="T12" fmla="*/ 223 w 304"/>
              <a:gd name="T13" fmla="*/ 151 h 303"/>
              <a:gd name="T14" fmla="*/ 151 w 304"/>
              <a:gd name="T15" fmla="*/ 79 h 303"/>
              <a:gd name="T16" fmla="*/ 223 w 304"/>
              <a:gd name="T17" fmla="*/ 151 h 303"/>
              <a:gd name="T18" fmla="*/ 73 w 304"/>
              <a:gd name="T19" fmla="*/ 151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303">
                <a:moveTo>
                  <a:pt x="0" y="151"/>
                </a:moveTo>
                <a:cubicBezTo>
                  <a:pt x="0" y="68"/>
                  <a:pt x="68" y="0"/>
                  <a:pt x="152" y="0"/>
                </a:cubicBezTo>
                <a:cubicBezTo>
                  <a:pt x="236" y="0"/>
                  <a:pt x="304" y="68"/>
                  <a:pt x="304" y="151"/>
                </a:cubicBezTo>
                <a:cubicBezTo>
                  <a:pt x="304" y="235"/>
                  <a:pt x="236" y="303"/>
                  <a:pt x="152" y="303"/>
                </a:cubicBezTo>
                <a:cubicBezTo>
                  <a:pt x="68" y="303"/>
                  <a:pt x="0" y="235"/>
                  <a:pt x="0" y="151"/>
                </a:cubicBezTo>
                <a:close/>
                <a:moveTo>
                  <a:pt x="151" y="223"/>
                </a:moveTo>
                <a:cubicBezTo>
                  <a:pt x="223" y="151"/>
                  <a:pt x="223" y="151"/>
                  <a:pt x="223" y="151"/>
                </a:cubicBezTo>
                <a:cubicBezTo>
                  <a:pt x="151" y="79"/>
                  <a:pt x="151" y="79"/>
                  <a:pt x="151" y="79"/>
                </a:cubicBezTo>
                <a:moveTo>
                  <a:pt x="223" y="151"/>
                </a:moveTo>
                <a:cubicBezTo>
                  <a:pt x="73" y="151"/>
                  <a:pt x="73" y="151"/>
                  <a:pt x="73" y="151"/>
                </a:cubicBezTo>
              </a:path>
            </a:pathLst>
          </a:custGeom>
          <a:noFill/>
          <a:ln w="19050" cap="sq">
            <a:solidFill>
              <a:srgbClr val="FFFFFF"/>
            </a:solidFill>
            <a:prstDash val="solid"/>
            <a:miter lim="800000"/>
            <a:headEnd/>
            <a:tailEnd/>
          </a:ln>
          <a:extLst/>
        </p:spPr>
        <p:txBody>
          <a:bodyPr vert="horz" wrap="square" lIns="91440" tIns="45720" rIns="91440" bIns="45720" numCol="1" anchor="t" anchorCtr="0" compatLnSpc="1">
            <a:prstTxWarp prst="textNoShape">
              <a:avLst/>
            </a:prstTxWarp>
          </a:bodyPr>
          <a:lstStyle/>
          <a:p>
            <a:pPr marL="0" marR="0" lvl="0" indent="0" defTabSz="1018534"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gradFill>
                <a:gsLst>
                  <a:gs pos="0">
                    <a:srgbClr val="505050"/>
                  </a:gs>
                  <a:gs pos="100000">
                    <a:srgbClr val="505050"/>
                  </a:gs>
                </a:gsLst>
                <a:lin ang="5400000" scaled="1"/>
              </a:gradFill>
              <a:effectLst/>
              <a:uLnTx/>
              <a:uFillTx/>
              <a:latin typeface="Segoe UI"/>
            </a:endParaRPr>
          </a:p>
        </p:txBody>
      </p:sp>
      <p:graphicFrame>
        <p:nvGraphicFramePr>
          <p:cNvPr id="9" name="Table 8">
            <a:extLst>
              <a:ext uri="{FF2B5EF4-FFF2-40B4-BE49-F238E27FC236}">
                <a16:creationId xmlns:a16="http://schemas.microsoft.com/office/drawing/2014/main" id="{E46A0388-5060-43CD-85D7-70D89A0096DE}"/>
              </a:ext>
            </a:extLst>
          </p:cNvPr>
          <p:cNvGraphicFramePr>
            <a:graphicFrameLocks noGrp="1"/>
          </p:cNvGraphicFramePr>
          <p:nvPr>
            <p:extLst/>
          </p:nvPr>
        </p:nvGraphicFramePr>
        <p:xfrm>
          <a:off x="381000" y="1157772"/>
          <a:ext cx="6099439" cy="6826454"/>
        </p:xfrm>
        <a:graphic>
          <a:graphicData uri="http://schemas.openxmlformats.org/drawingml/2006/table">
            <a:tbl>
              <a:tblPr/>
              <a:tblGrid>
                <a:gridCol w="2932326">
                  <a:extLst>
                    <a:ext uri="{9D8B030D-6E8A-4147-A177-3AD203B41FA5}">
                      <a16:colId xmlns:a16="http://schemas.microsoft.com/office/drawing/2014/main" val="1077093951"/>
                    </a:ext>
                  </a:extLst>
                </a:gridCol>
                <a:gridCol w="1036362">
                  <a:extLst>
                    <a:ext uri="{9D8B030D-6E8A-4147-A177-3AD203B41FA5}">
                      <a16:colId xmlns:a16="http://schemas.microsoft.com/office/drawing/2014/main" val="1233201424"/>
                    </a:ext>
                  </a:extLst>
                </a:gridCol>
                <a:gridCol w="1051160">
                  <a:extLst>
                    <a:ext uri="{9D8B030D-6E8A-4147-A177-3AD203B41FA5}">
                      <a16:colId xmlns:a16="http://schemas.microsoft.com/office/drawing/2014/main" val="1841704881"/>
                    </a:ext>
                  </a:extLst>
                </a:gridCol>
                <a:gridCol w="1079591">
                  <a:extLst>
                    <a:ext uri="{9D8B030D-6E8A-4147-A177-3AD203B41FA5}">
                      <a16:colId xmlns:a16="http://schemas.microsoft.com/office/drawing/2014/main" val="893910820"/>
                    </a:ext>
                  </a:extLst>
                </a:gridCol>
              </a:tblGrid>
              <a:tr h="568497">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b">
                        <a:lnSpc>
                          <a:spcPts val="1200"/>
                        </a:lnSpc>
                      </a:pPr>
                      <a:endParaRPr lang="en-US" sz="1100" b="0" i="0" u="none" strike="noStrike">
                        <a:solidFill>
                          <a:srgbClr val="000000"/>
                        </a:solidFill>
                        <a:effectLst/>
                        <a:latin typeface="+mn-lt"/>
                      </a:endParaRPr>
                    </a:p>
                    <a:p>
                      <a:pPr algn="l" fontAlgn="b">
                        <a:lnSpc>
                          <a:spcPts val="1200"/>
                        </a:lnSpc>
                      </a:pPr>
                      <a:endParaRPr lang="en-US" sz="1100" b="0" i="0" u="none" strike="noStrike">
                        <a:solidFill>
                          <a:srgbClr val="000000"/>
                        </a:solidFill>
                        <a:effectLst/>
                        <a:latin typeface="+mn-lt"/>
                      </a:endParaRPr>
                    </a:p>
                  </a:txBody>
                  <a:tcPr marL="0" marR="0" marT="73152" marB="64008" anchor="b">
                    <a:lnL w="3175" cap="flat" cmpd="sng" algn="ctr">
                      <a:solidFill>
                        <a:srgbClr val="D2D2D2"/>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3175" cap="flat" cmpd="sng" algn="ctr">
                      <a:solidFill>
                        <a:srgbClr val="D2D2D2"/>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b">
                        <a:lnSpc>
                          <a:spcPts val="1200"/>
                        </a:lnSpc>
                      </a:pPr>
                      <a:r>
                        <a:rPr lang="en-US" sz="1050" b="1" i="0" u="none" strike="noStrike">
                          <a:solidFill>
                            <a:srgbClr val="FFFFFF"/>
                          </a:solidFill>
                          <a:effectLst/>
                          <a:latin typeface="+mn-lt"/>
                        </a:rPr>
                        <a:t>Office Home &amp; </a:t>
                      </a:r>
                      <a:br>
                        <a:rPr lang="en-US" sz="1050" b="1" i="0" u="none" strike="noStrike">
                          <a:solidFill>
                            <a:srgbClr val="FFFFFF"/>
                          </a:solidFill>
                          <a:effectLst/>
                          <a:latin typeface="+mn-lt"/>
                        </a:rPr>
                      </a:br>
                      <a:r>
                        <a:rPr lang="en-US" sz="1050" b="1" i="0" u="none" strike="noStrike">
                          <a:solidFill>
                            <a:srgbClr val="FFFFFF"/>
                          </a:solidFill>
                          <a:effectLst/>
                          <a:latin typeface="+mn-lt"/>
                        </a:rPr>
                        <a:t>Business 2016</a:t>
                      </a:r>
                    </a:p>
                    <a:p>
                      <a:pPr algn="ctr" fontAlgn="b">
                        <a:lnSpc>
                          <a:spcPts val="1200"/>
                        </a:lnSpc>
                      </a:pPr>
                      <a:r>
                        <a:rPr lang="en-US" sz="900" b="0" i="0" u="none" strike="noStrike">
                          <a:solidFill>
                            <a:srgbClr val="FFFFFF"/>
                          </a:solidFill>
                          <a:effectLst/>
                          <a:latin typeface="+mn-lt"/>
                        </a:rPr>
                        <a:t>$229 USD</a:t>
                      </a:r>
                    </a:p>
                  </a:txBody>
                  <a:tcPr marL="0" marR="0" marT="73152" marB="64008"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3175" cap="flat" cmpd="sng" algn="ctr">
                      <a:solidFill>
                        <a:srgbClr val="D83B01"/>
                      </a:solidFill>
                      <a:prstDash val="solid"/>
                      <a:round/>
                      <a:headEnd type="none" w="med" len="med"/>
                      <a:tailEnd type="none" w="med" len="med"/>
                    </a:lnT>
                    <a:lnB>
                      <a:noFill/>
                    </a:lnB>
                    <a:lnTlToBr w="12700" cmpd="sng">
                      <a:noFill/>
                      <a:prstDash val="solid"/>
                    </a:lnTlToBr>
                    <a:lnBlToTr w="12700" cmpd="sng">
                      <a:noFill/>
                      <a:prstDash val="solid"/>
                    </a:lnBlToTr>
                    <a:solidFill>
                      <a:schemeClr val="tx1">
                        <a:lumMod val="65000"/>
                        <a:lumOff val="35000"/>
                      </a:scheme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b">
                        <a:lnSpc>
                          <a:spcPts val="1200"/>
                        </a:lnSpc>
                      </a:pPr>
                      <a:r>
                        <a:rPr lang="en-US" sz="1050" b="1" i="0" u="none" strike="noStrike" kern="1200">
                          <a:solidFill>
                            <a:srgbClr val="FFFFFF"/>
                          </a:solidFill>
                          <a:effectLst/>
                          <a:latin typeface="+mn-lt"/>
                          <a:ea typeface="+mn-ea"/>
                          <a:cs typeface="+mn-cs"/>
                        </a:rPr>
                        <a:t>Office </a:t>
                      </a:r>
                    </a:p>
                    <a:p>
                      <a:pPr algn="ctr" fontAlgn="b">
                        <a:lnSpc>
                          <a:spcPts val="1200"/>
                        </a:lnSpc>
                      </a:pPr>
                      <a:r>
                        <a:rPr lang="en-US" sz="1050" b="1" i="0" u="none" strike="noStrike" kern="1200">
                          <a:solidFill>
                            <a:srgbClr val="FFFFFF"/>
                          </a:solidFill>
                          <a:effectLst/>
                          <a:latin typeface="+mn-lt"/>
                          <a:ea typeface="+mn-ea"/>
                          <a:cs typeface="+mn-cs"/>
                        </a:rPr>
                        <a:t>Professional 2016</a:t>
                      </a:r>
                    </a:p>
                    <a:p>
                      <a:pPr algn="ctr" fontAlgn="b">
                        <a:lnSpc>
                          <a:spcPts val="1200"/>
                        </a:lnSpc>
                      </a:pPr>
                      <a:r>
                        <a:rPr lang="en-US" sz="900" b="0" i="0" u="none" strike="noStrike" kern="1200">
                          <a:solidFill>
                            <a:srgbClr val="FFFFFF"/>
                          </a:solidFill>
                          <a:effectLst/>
                          <a:latin typeface="+mn-lt"/>
                          <a:ea typeface="+mn-ea"/>
                          <a:cs typeface="+mn-cs"/>
                        </a:rPr>
                        <a:t>$399 USD</a:t>
                      </a:r>
                    </a:p>
                  </a:txBody>
                  <a:tcPr marL="0" marR="0" marT="73152" marB="64008" anchor="ctr">
                    <a:lnL w="12700" cap="flat" cmpd="sng" algn="ctr">
                      <a:solidFill>
                        <a:schemeClr val="tx1">
                          <a:lumMod val="75000"/>
                          <a:lumOff val="25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D2D2D2"/>
                      </a:solidFill>
                      <a:prstDash val="solid"/>
                      <a:round/>
                      <a:headEnd type="none" w="med" len="med"/>
                      <a:tailEnd type="none" w="med" len="med"/>
                    </a:lnT>
                    <a:lnB>
                      <a:noFill/>
                    </a:lnB>
                    <a:lnTlToBr w="12700" cmpd="sng">
                      <a:noFill/>
                      <a:prstDash val="solid"/>
                    </a:lnTlToBr>
                    <a:lnBlToTr w="12700" cmpd="sng">
                      <a:noFill/>
                      <a:prstDash val="solid"/>
                    </a:lnBlToTr>
                    <a:solidFill>
                      <a:schemeClr val="tx1">
                        <a:lumMod val="65000"/>
                        <a:lumOff val="35000"/>
                      </a:scheme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b">
                        <a:lnSpc>
                          <a:spcPts val="1200"/>
                        </a:lnSpc>
                      </a:pPr>
                      <a:r>
                        <a:rPr lang="en-US" sz="1050" b="1" i="0" u="none" strike="noStrike">
                          <a:solidFill>
                            <a:srgbClr val="FFFFFF"/>
                          </a:solidFill>
                          <a:effectLst/>
                          <a:latin typeface="+mn-lt"/>
                        </a:rPr>
                        <a:t>Office 365 </a:t>
                      </a:r>
                      <a:br>
                        <a:rPr lang="en-US" sz="1050" b="1" i="0" u="none" strike="noStrike">
                          <a:solidFill>
                            <a:srgbClr val="FFFFFF"/>
                          </a:solidFill>
                          <a:effectLst/>
                          <a:latin typeface="+mn-lt"/>
                        </a:rPr>
                      </a:br>
                      <a:r>
                        <a:rPr lang="en-US" sz="1050" b="1" i="0" u="none" strike="noStrike">
                          <a:solidFill>
                            <a:srgbClr val="FFFFFF"/>
                          </a:solidFill>
                          <a:effectLst/>
                          <a:latin typeface="+mn-lt"/>
                        </a:rPr>
                        <a:t>Business Premium</a:t>
                      </a:r>
                    </a:p>
                    <a:p>
                      <a:pPr algn="ctr" fontAlgn="b">
                        <a:lnSpc>
                          <a:spcPts val="1200"/>
                        </a:lnSpc>
                      </a:pPr>
                      <a:r>
                        <a:rPr lang="en-US" sz="900" b="0" i="0" u="none" strike="noStrike">
                          <a:solidFill>
                            <a:srgbClr val="FFFFFF"/>
                          </a:solidFill>
                          <a:effectLst/>
                          <a:latin typeface="+mn-lt"/>
                        </a:rPr>
                        <a:t>$12.50 USD/user/mo.</a:t>
                      </a:r>
                      <a:endParaRPr lang="en-US" sz="800" b="0" i="0" u="none" strike="noStrike">
                        <a:solidFill>
                          <a:srgbClr val="FFFFFF"/>
                        </a:solidFill>
                        <a:effectLst/>
                        <a:latin typeface="+mn-lt"/>
                      </a:endParaRPr>
                    </a:p>
                  </a:txBody>
                  <a:tcPr marL="0" marR="0" marT="73152" marB="64008"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83B01"/>
                    </a:solidFill>
                  </a:tcPr>
                </a:tc>
                <a:extLst>
                  <a:ext uri="{0D108BD9-81ED-4DB2-BD59-A6C34878D82A}">
                    <a16:rowId xmlns:a16="http://schemas.microsoft.com/office/drawing/2014/main" val="2045663296"/>
                  </a:ext>
                </a:extLst>
              </a:tr>
              <a:tr h="326522">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Devices per license</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2F2F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lang="en-US" sz="10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1 PC or Mac</a:t>
                      </a: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lang="en-US" sz="10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1 PC</a:t>
                      </a: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lang="en-US" sz="9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5 PCs or Macs ,5 tablets &amp; 5 mobile devices</a:t>
                      </a: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299912649"/>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Productivity applications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000" b="0" i="0" u="none" strike="noStrike">
                        <a:solidFill>
                          <a:srgbClr val="FFFFFF"/>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1190359665"/>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b"/>
                      <a:r>
                        <a:rPr lang="en-US" sz="95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Word, Excel, PowerPoint, OneNote &amp; Outlook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7466788"/>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lvl="0" algn="l" fontAlgn="ctr">
                        <a:buNone/>
                      </a:pPr>
                      <a:r>
                        <a:rPr lang="en-US" sz="95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Publisher &amp; Access (PC only)</a:t>
                      </a:r>
                      <a:endParaRPr lang="en-US" sz="950" b="0" i="0" u="none" strike="sng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2671342"/>
                  </a:ext>
                </a:extLst>
              </a:tr>
              <a:tr h="121738">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lvl="0" algn="l" fontAlgn="ctr">
                        <a:buNone/>
                      </a:pPr>
                      <a:r>
                        <a:rPr lang="en-US" sz="950" b="0" i="0" u="none" strike="noStrike">
                          <a:solidFill>
                            <a:schemeClr val="tx1">
                              <a:lumMod val="65000"/>
                              <a:lumOff val="35000"/>
                            </a:schemeClr>
                          </a:solidFill>
                          <a:effectLst/>
                          <a:latin typeface="Segoe UI" panose="020B0502040204020203" pitchFamily="34" charset="0"/>
                          <a:cs typeface="Segoe UI" panose="020B0502040204020203" pitchFamily="34" charset="0"/>
                        </a:rPr>
                        <a:t>Office for iOS and Android devices (separate app download required)</a:t>
                      </a:r>
                      <a:endParaRPr lang="en-US" sz="950" b="0" i="0" u="none" strike="sng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5030703"/>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chemeClr val="tx1">
                              <a:lumMod val="65000"/>
                              <a:lumOff val="35000"/>
                            </a:schemeClr>
                          </a:solidFill>
                          <a:effectLst/>
                          <a:latin typeface="Segoe UI" panose="020B0502040204020203" pitchFamily="34" charset="0"/>
                          <a:cs typeface="Segoe UI" panose="020B0502040204020203" pitchFamily="34" charset="0"/>
                        </a:rPr>
                        <a:t>Automatic new feature updates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6536277"/>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Business applications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447558333"/>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Customer relationship manager built into Outlook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8106792"/>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Self-service online customer scheduling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7538403"/>
                  </a:ext>
                </a:extLst>
              </a:tr>
              <a:tr h="234563">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Create automated workflows with Microsoft Flow</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5405313"/>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Collaboration services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925517357"/>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Meet online w/ screen-sharing, audio and HD video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8392943"/>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A hub for teamwork with Microsoft Teams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1"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1"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9672545"/>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Task management for teams with Microsoft Planner</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951071"/>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Staff scheduling and shift management</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5974467"/>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Business-class email, calendar and contacts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4673893"/>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Document storage</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1010593453"/>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Office document versioning and history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0760340"/>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File storage and sharing with 1TB per user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8494992"/>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Document co-authoring and offline sync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lang="en-US" sz="1200" b="1"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lang="en-US" sz="1200" b="1"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5476459"/>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Support</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3665850340"/>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24x7 web and phone support included</a:t>
                      </a:r>
                      <a:endParaRPr lang="en-US" sz="1000" b="0" i="0" u="none" strike="noStrike" baseline="30000">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1737374"/>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Deployment support for 50+ seats via Fastrack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5013420"/>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99.9% financially-backed uptime guarantee</a:t>
                      </a:r>
                      <a:endParaRPr lang="en-US" sz="8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solidFill>
                        <a:srgbClr val="D2D2D2"/>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8923057"/>
                  </a:ext>
                </a:extLst>
              </a:tr>
            </a:tbl>
          </a:graphicData>
        </a:graphic>
      </p:graphicFrame>
      <p:sp>
        <p:nvSpPr>
          <p:cNvPr id="11" name="Rectangle 10">
            <a:extLst>
              <a:ext uri="{FF2B5EF4-FFF2-40B4-BE49-F238E27FC236}">
                <a16:creationId xmlns:a16="http://schemas.microsoft.com/office/drawing/2014/main" id="{DFBBE082-0DFC-4CFD-B960-A4652F2483CE}"/>
              </a:ext>
            </a:extLst>
          </p:cNvPr>
          <p:cNvSpPr/>
          <p:nvPr/>
        </p:nvSpPr>
        <p:spPr>
          <a:xfrm>
            <a:off x="342900" y="8370033"/>
            <a:ext cx="6436272" cy="584775"/>
          </a:xfrm>
          <a:prstGeom prst="rect">
            <a:avLst/>
          </a:prstGeom>
        </p:spPr>
        <p:txBody>
          <a:bodyPr wrap="square">
            <a:spAutoFit/>
          </a:bodyPr>
          <a:lstStyle/>
          <a:p>
            <a:r>
              <a:rPr lang="en-US" sz="800" spc="-25">
                <a:solidFill>
                  <a:schemeClr val="tx1">
                    <a:lumMod val="65000"/>
                    <a:lumOff val="35000"/>
                  </a:schemeClr>
                </a:solidFill>
                <a:latin typeface="Segoe UI" panose="020B0502040204020203" pitchFamily="34" charset="0"/>
                <a:ea typeface="Calibri" panose="020F0502020204030204" pitchFamily="34" charset="0"/>
              </a:rPr>
              <a:t>© 2018 Microsoft Corporation. All rights reserved. This document is provided "as-is." Information and views expressed in this document, including URL and other Internet Web site references, may change without notice. You bear the risk of using it. This document does not provide you with any legal rights to any intellectual property in any Microsoft product. You may copy and use this document for your internal, reference purposes. You may modify this document for your internal, reference purposes</a:t>
            </a:r>
            <a:endParaRPr lang="en-US" sz="800">
              <a:solidFill>
                <a:schemeClr val="tx1">
                  <a:lumMod val="65000"/>
                  <a:lumOff val="35000"/>
                </a:schemeClr>
              </a:solidFill>
            </a:endParaRPr>
          </a:p>
        </p:txBody>
      </p:sp>
      <p:sp>
        <p:nvSpPr>
          <p:cNvPr id="10" name="TextBox 9">
            <a:extLst>
              <a:ext uri="{FF2B5EF4-FFF2-40B4-BE49-F238E27FC236}">
                <a16:creationId xmlns:a16="http://schemas.microsoft.com/office/drawing/2014/main" id="{290864D0-2D67-46E2-B16D-FCB5F9E4A3EA}"/>
              </a:ext>
            </a:extLst>
          </p:cNvPr>
          <p:cNvSpPr txBox="1"/>
          <p:nvPr/>
        </p:nvSpPr>
        <p:spPr>
          <a:xfrm>
            <a:off x="0" y="8039534"/>
            <a:ext cx="6858000" cy="353943"/>
          </a:xfrm>
          <a:prstGeom prst="rect">
            <a:avLst/>
          </a:prstGeom>
          <a:noFill/>
          <a:ln>
            <a:noFill/>
          </a:ln>
        </p:spPr>
        <p:txBody>
          <a:bodyPr wrap="square" lIns="91440" tIns="91440" rIns="91440" bIns="91440" rtlCol="0">
            <a:spAutoFit/>
          </a:bodyPr>
          <a:lstStyle/>
          <a:p>
            <a:pPr algn="ctr"/>
            <a:r>
              <a:rPr lang="en-US" sz="1100" b="1">
                <a:solidFill>
                  <a:schemeClr val="tx1">
                    <a:lumMod val="65000"/>
                    <a:lumOff val="35000"/>
                  </a:schemeClr>
                </a:solidFill>
                <a:latin typeface="Segoe UI" panose="020B0502040204020203" pitchFamily="34" charset="0"/>
                <a:cs typeface="Segoe UI" panose="020B0502040204020203" pitchFamily="34" charset="0"/>
              </a:rPr>
              <a:t>Learn more about Office 365 for business at </a:t>
            </a:r>
            <a:r>
              <a:rPr lang="en-US" sz="1100" b="1">
                <a:solidFill>
                  <a:schemeClr val="tx1">
                    <a:lumMod val="65000"/>
                    <a:lumOff val="35000"/>
                  </a:schemeClr>
                </a:solidFill>
                <a:latin typeface="Segoe UI" panose="020B0502040204020203" pitchFamily="34" charset="0"/>
                <a:cs typeface="Segoe UI" panose="020B0502040204020203" pitchFamily="34" charset="0"/>
                <a:hlinkClick r:id="rId2"/>
              </a:rPr>
              <a:t>http://www.office.com/business</a:t>
            </a:r>
            <a:r>
              <a:rPr lang="en-US" sz="1100" b="1">
                <a:solidFill>
                  <a:schemeClr val="tx1">
                    <a:lumMod val="65000"/>
                    <a:lumOff val="35000"/>
                  </a:schemeClr>
                </a:solidFill>
                <a:latin typeface="Segoe UI" panose="020B0502040204020203" pitchFamily="34" charset="0"/>
                <a:cs typeface="Segoe UI" panose="020B0502040204020203" pitchFamily="34" charset="0"/>
              </a:rPr>
              <a:t>.</a:t>
            </a:r>
            <a:endParaRPr lang="en-US" sz="1100" b="1" spc="-62">
              <a:solidFill>
                <a:schemeClr val="tx1">
                  <a:lumMod val="50000"/>
                  <a:lumOff val="50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5097930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54DB951E63266409863EE433699CD43" ma:contentTypeVersion="8" ma:contentTypeDescription="Create a new document." ma:contentTypeScope="" ma:versionID="dc29c7070fcb0e4afb62afd2a1c3752c">
  <xsd:schema xmlns:xsd="http://www.w3.org/2001/XMLSchema" xmlns:xs="http://www.w3.org/2001/XMLSchema" xmlns:p="http://schemas.microsoft.com/office/2006/metadata/properties" xmlns:ns2="c48766f7-0523-4294-8d83-06a44f55c734" xmlns:ns3="e533181d-1573-4f8e-b98f-78814727ca97" targetNamespace="http://schemas.microsoft.com/office/2006/metadata/properties" ma:root="true" ma:fieldsID="e82536bf39f8952c62895ff27a265ca5" ns2:_="" ns3:_="">
    <xsd:import namespace="c48766f7-0523-4294-8d83-06a44f55c734"/>
    <xsd:import namespace="e533181d-1573-4f8e-b98f-78814727ca9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3:LastSharedByUser" minOccurs="0"/>
                <xsd:element ref="ns3:LastSharedByTim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8766f7-0523-4294-8d83-06a44f55c7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33181d-1573-4f8e-b98f-78814727ca9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LastSharedByUser" ma:index="12" nillable="true" ma:displayName="Last Shared By User" ma:hidden="true" ma:internalName="LastSharedByUser" ma:readOnly="true">
      <xsd:simpleType>
        <xsd:restriction base="dms:Note"/>
      </xsd:simpleType>
    </xsd:element>
    <xsd:element name="LastSharedByTime" ma:index="13"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AD7C94-0EC4-4A19-A2DC-68CD97889404}">
  <ds:schemaRefs>
    <ds:schemaRef ds:uri="0bd802ec-dc4b-4690-8a0f-a3986735bc8a"/>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CA6479D-D208-4BEF-B782-EBABE1681497}">
  <ds:schemaRefs>
    <ds:schemaRef ds:uri="http://schemas.microsoft.com/sharepoint/v3/contenttype/forms"/>
  </ds:schemaRefs>
</ds:datastoreItem>
</file>

<file path=customXml/itemProps3.xml><?xml version="1.0" encoding="utf-8"?>
<ds:datastoreItem xmlns:ds="http://schemas.openxmlformats.org/officeDocument/2006/customXml" ds:itemID="{B45DAFF4-65BB-4E53-8EE0-1CC0863B7288}"/>
</file>

<file path=docProps/app.xml><?xml version="1.0" encoding="utf-8"?>
<Properties xmlns="http://schemas.openxmlformats.org/officeDocument/2006/extended-properties" xmlns:vt="http://schemas.openxmlformats.org/officeDocument/2006/docPropsVTypes">
  <Application>Microsoft Office PowerPoint</Application>
  <PresentationFormat>Letter Paper (8.5x11 in)</PresentationFormat>
  <Slides>2</Slides>
  <Notes>0</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1</cp:revision>
  <dcterms:modified xsi:type="dcterms:W3CDTF">2018-06-28T16:57:32Z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0x010100954DB951E63266409863EE433699CD43</vt:lpwstr>
  </property>
</Properties>
</file>